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80" r:id="rId3"/>
    <p:sldId id="281" r:id="rId4"/>
    <p:sldId id="307" r:id="rId5"/>
    <p:sldId id="282" r:id="rId6"/>
    <p:sldId id="283" r:id="rId7"/>
    <p:sldId id="284" r:id="rId8"/>
    <p:sldId id="285" r:id="rId9"/>
    <p:sldId id="286" r:id="rId10"/>
    <p:sldId id="287" r:id="rId11"/>
    <p:sldId id="297" r:id="rId12"/>
    <p:sldId id="298" r:id="rId13"/>
    <p:sldId id="301" r:id="rId14"/>
    <p:sldId id="299" r:id="rId15"/>
    <p:sldId id="300" r:id="rId16"/>
    <p:sldId id="274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302" r:id="rId27"/>
    <p:sldId id="303" r:id="rId28"/>
    <p:sldId id="304" r:id="rId29"/>
    <p:sldId id="305" r:id="rId30"/>
    <p:sldId id="306" r:id="rId31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  <a:srgbClr val="0099FF"/>
    <a:srgbClr val="B5B5B5"/>
    <a:srgbClr val="F5A300"/>
    <a:srgbClr val="FDCA00"/>
    <a:srgbClr val="9C1C26"/>
    <a:srgbClr val="312C8C"/>
    <a:srgbClr val="000000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26" autoAdjust="0"/>
    <p:restoredTop sz="91188" autoAdjust="0"/>
  </p:normalViewPr>
  <p:slideViewPr>
    <p:cSldViewPr snapToObjects="1">
      <p:cViewPr varScale="1">
        <p:scale>
          <a:sx n="106" d="100"/>
          <a:sy n="106" d="100"/>
        </p:scale>
        <p:origin x="208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BC7BCF-B0F8-46F8-98A8-79A7543C36A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34D8292-FBAE-4810-A95C-8A9D63FCC1F4}">
      <dgm:prSet/>
      <dgm:spPr>
        <a:solidFill>
          <a:srgbClr val="0099FF"/>
        </a:solidFill>
      </dgm:spPr>
      <dgm:t>
        <a:bodyPr/>
        <a:lstStyle/>
        <a:p>
          <a:pPr algn="ctr" rtl="0"/>
          <a:r>
            <a:rPr lang="de-DE" dirty="0" smtClean="0"/>
            <a:t>Algorithmen</a:t>
          </a:r>
          <a:endParaRPr lang="de-DE" dirty="0"/>
        </a:p>
      </dgm:t>
    </dgm:pt>
    <dgm:pt modelId="{924E7520-4566-4CE8-88D5-C0EFB1E39884}" type="parTrans" cxnId="{A7309389-8B1F-4333-9953-3EFADF6E4FD5}">
      <dgm:prSet/>
      <dgm:spPr/>
      <dgm:t>
        <a:bodyPr/>
        <a:lstStyle/>
        <a:p>
          <a:endParaRPr lang="de-DE"/>
        </a:p>
      </dgm:t>
    </dgm:pt>
    <dgm:pt modelId="{9593016E-17C1-4B38-A3B1-563799C2F35F}" type="sibTrans" cxnId="{A7309389-8B1F-4333-9953-3EFADF6E4FD5}">
      <dgm:prSet/>
      <dgm:spPr/>
      <dgm:t>
        <a:bodyPr/>
        <a:lstStyle/>
        <a:p>
          <a:endParaRPr lang="de-DE"/>
        </a:p>
      </dgm:t>
    </dgm:pt>
    <dgm:pt modelId="{55BEB1B1-4C62-403B-8789-FD8EC4A96770}">
      <dgm:prSet custT="1"/>
      <dgm:spPr>
        <a:solidFill>
          <a:srgbClr val="0099FF"/>
        </a:solidFill>
      </dgm:spPr>
      <dgm:t>
        <a:bodyPr/>
        <a:lstStyle/>
        <a:p>
          <a:pPr rtl="0"/>
          <a:r>
            <a:rPr lang="de-DE" sz="2000" dirty="0" smtClean="0"/>
            <a:t>Exakte Verfahren</a:t>
          </a:r>
          <a:endParaRPr lang="de-DE" sz="2000" dirty="0"/>
        </a:p>
      </dgm:t>
    </dgm:pt>
    <dgm:pt modelId="{2836AE87-4773-44CF-A3A2-2E5D368C6ECE}" type="parTrans" cxnId="{A1F4C8C8-2AD0-4A75-B992-FFEE4C5E4495}">
      <dgm:prSet/>
      <dgm:spPr>
        <a:ln>
          <a:solidFill>
            <a:srgbClr val="0099FF"/>
          </a:solidFill>
        </a:ln>
      </dgm:spPr>
      <dgm:t>
        <a:bodyPr/>
        <a:lstStyle/>
        <a:p>
          <a:endParaRPr lang="de-DE"/>
        </a:p>
      </dgm:t>
    </dgm:pt>
    <dgm:pt modelId="{61AE825A-3483-471F-AD6F-E776A749EB93}" type="sibTrans" cxnId="{A1F4C8C8-2AD0-4A75-B992-FFEE4C5E4495}">
      <dgm:prSet/>
      <dgm:spPr/>
      <dgm:t>
        <a:bodyPr/>
        <a:lstStyle/>
        <a:p>
          <a:endParaRPr lang="de-DE"/>
        </a:p>
      </dgm:t>
    </dgm:pt>
    <dgm:pt modelId="{6A0745D4-CE47-48C9-BE83-49712FAFEB67}">
      <dgm:prSet custT="1"/>
      <dgm:spPr>
        <a:solidFill>
          <a:srgbClr val="0099FF"/>
        </a:solidFill>
      </dgm:spPr>
      <dgm:t>
        <a:bodyPr/>
        <a:lstStyle/>
        <a:p>
          <a:pPr rtl="0"/>
          <a:r>
            <a:rPr lang="de-DE" sz="2000" dirty="0" smtClean="0">
              <a:solidFill>
                <a:schemeClr val="bg1"/>
              </a:solidFill>
            </a:rPr>
            <a:t>(Meta-) Heuristiken</a:t>
          </a:r>
          <a:endParaRPr lang="de-DE" sz="2000" dirty="0">
            <a:solidFill>
              <a:schemeClr val="bg1"/>
            </a:solidFill>
          </a:endParaRPr>
        </a:p>
      </dgm:t>
    </dgm:pt>
    <dgm:pt modelId="{E1B74645-3C98-43A6-A5F0-AD2BE36E5696}" type="parTrans" cxnId="{C46B362E-4612-4C99-859C-7CF0804F6B5D}">
      <dgm:prSet/>
      <dgm:spPr>
        <a:ln>
          <a:solidFill>
            <a:srgbClr val="0099FF"/>
          </a:solidFill>
        </a:ln>
      </dgm:spPr>
      <dgm:t>
        <a:bodyPr/>
        <a:lstStyle/>
        <a:p>
          <a:endParaRPr lang="de-DE"/>
        </a:p>
      </dgm:t>
    </dgm:pt>
    <dgm:pt modelId="{421C1586-C577-4A99-A42B-4FD12E490E86}" type="sibTrans" cxnId="{C46B362E-4612-4C99-859C-7CF0804F6B5D}">
      <dgm:prSet/>
      <dgm:spPr/>
      <dgm:t>
        <a:bodyPr/>
        <a:lstStyle/>
        <a:p>
          <a:endParaRPr lang="de-DE"/>
        </a:p>
      </dgm:t>
    </dgm:pt>
    <dgm:pt modelId="{9362E809-4559-4363-876A-A656089AE1C3}" type="pres">
      <dgm:prSet presAssocID="{33BC7BCF-B0F8-46F8-98A8-79A7543C36A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C535F085-2565-4DCF-96B3-A274BE802225}" type="pres">
      <dgm:prSet presAssocID="{834D8292-FBAE-4810-A95C-8A9D63FCC1F4}" presName="hierRoot1" presStyleCnt="0">
        <dgm:presLayoutVars>
          <dgm:hierBranch val="init"/>
        </dgm:presLayoutVars>
      </dgm:prSet>
      <dgm:spPr/>
    </dgm:pt>
    <dgm:pt modelId="{3A29D15D-750B-401A-B0E7-B9047B8BEEB7}" type="pres">
      <dgm:prSet presAssocID="{834D8292-FBAE-4810-A95C-8A9D63FCC1F4}" presName="rootComposite1" presStyleCnt="0"/>
      <dgm:spPr/>
    </dgm:pt>
    <dgm:pt modelId="{3055D39E-3970-4993-99BB-2E3944024D80}" type="pres">
      <dgm:prSet presAssocID="{834D8292-FBAE-4810-A95C-8A9D63FCC1F4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E09C6B3D-BFB8-46B1-9C02-15F1B4D70554}" type="pres">
      <dgm:prSet presAssocID="{834D8292-FBAE-4810-A95C-8A9D63FCC1F4}" presName="rootConnector1" presStyleLbl="node1" presStyleIdx="0" presStyleCnt="0"/>
      <dgm:spPr/>
      <dgm:t>
        <a:bodyPr/>
        <a:lstStyle/>
        <a:p>
          <a:endParaRPr lang="de-DE"/>
        </a:p>
      </dgm:t>
    </dgm:pt>
    <dgm:pt modelId="{CAFAAB87-A44D-49F8-BB1F-946BBF98481E}" type="pres">
      <dgm:prSet presAssocID="{834D8292-FBAE-4810-A95C-8A9D63FCC1F4}" presName="hierChild2" presStyleCnt="0"/>
      <dgm:spPr/>
    </dgm:pt>
    <dgm:pt modelId="{1F766B9C-0C79-4B32-83A6-B43BEE1D5838}" type="pres">
      <dgm:prSet presAssocID="{2836AE87-4773-44CF-A3A2-2E5D368C6ECE}" presName="Name37" presStyleLbl="parChTrans1D2" presStyleIdx="0" presStyleCnt="2"/>
      <dgm:spPr/>
      <dgm:t>
        <a:bodyPr/>
        <a:lstStyle/>
        <a:p>
          <a:endParaRPr lang="de-DE"/>
        </a:p>
      </dgm:t>
    </dgm:pt>
    <dgm:pt modelId="{E179C101-5662-43A1-99F0-7E45C29887AD}" type="pres">
      <dgm:prSet presAssocID="{55BEB1B1-4C62-403B-8789-FD8EC4A96770}" presName="hierRoot2" presStyleCnt="0">
        <dgm:presLayoutVars>
          <dgm:hierBranch val="init"/>
        </dgm:presLayoutVars>
      </dgm:prSet>
      <dgm:spPr/>
    </dgm:pt>
    <dgm:pt modelId="{C4B4CDC9-8399-4E58-8F66-46C3E21E4190}" type="pres">
      <dgm:prSet presAssocID="{55BEB1B1-4C62-403B-8789-FD8EC4A96770}" presName="rootComposite" presStyleCnt="0"/>
      <dgm:spPr/>
    </dgm:pt>
    <dgm:pt modelId="{3CDA95BE-0524-4808-8B80-D085E51A462B}" type="pres">
      <dgm:prSet presAssocID="{55BEB1B1-4C62-403B-8789-FD8EC4A96770}" presName="rootText" presStyleLbl="node2" presStyleIdx="0" presStyleCnt="2" custLinFactNeighborX="-1531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71C1F71-2CAA-4864-8130-B8BEBEF745FC}" type="pres">
      <dgm:prSet presAssocID="{55BEB1B1-4C62-403B-8789-FD8EC4A96770}" presName="rootConnector" presStyleLbl="node2" presStyleIdx="0" presStyleCnt="2"/>
      <dgm:spPr/>
      <dgm:t>
        <a:bodyPr/>
        <a:lstStyle/>
        <a:p>
          <a:endParaRPr lang="de-DE"/>
        </a:p>
      </dgm:t>
    </dgm:pt>
    <dgm:pt modelId="{56BD32B3-D7FD-4CD4-A17D-35F0F9542B7B}" type="pres">
      <dgm:prSet presAssocID="{55BEB1B1-4C62-403B-8789-FD8EC4A96770}" presName="hierChild4" presStyleCnt="0"/>
      <dgm:spPr/>
    </dgm:pt>
    <dgm:pt modelId="{F2026891-6B4D-4FBB-84B1-5F8A66101520}" type="pres">
      <dgm:prSet presAssocID="{55BEB1B1-4C62-403B-8789-FD8EC4A96770}" presName="hierChild5" presStyleCnt="0"/>
      <dgm:spPr/>
    </dgm:pt>
    <dgm:pt modelId="{4C52AFC7-733B-4F77-828E-ED6470610CA5}" type="pres">
      <dgm:prSet presAssocID="{E1B74645-3C98-43A6-A5F0-AD2BE36E5696}" presName="Name37" presStyleLbl="parChTrans1D2" presStyleIdx="1" presStyleCnt="2"/>
      <dgm:spPr/>
      <dgm:t>
        <a:bodyPr/>
        <a:lstStyle/>
        <a:p>
          <a:endParaRPr lang="de-DE"/>
        </a:p>
      </dgm:t>
    </dgm:pt>
    <dgm:pt modelId="{8CDF817B-F441-498A-8392-61CE8848B96F}" type="pres">
      <dgm:prSet presAssocID="{6A0745D4-CE47-48C9-BE83-49712FAFEB67}" presName="hierRoot2" presStyleCnt="0">
        <dgm:presLayoutVars>
          <dgm:hierBranch val="init"/>
        </dgm:presLayoutVars>
      </dgm:prSet>
      <dgm:spPr/>
    </dgm:pt>
    <dgm:pt modelId="{F8A5746D-BA17-44F7-99C2-3AB20591476F}" type="pres">
      <dgm:prSet presAssocID="{6A0745D4-CE47-48C9-BE83-49712FAFEB67}" presName="rootComposite" presStyleCnt="0"/>
      <dgm:spPr/>
    </dgm:pt>
    <dgm:pt modelId="{509148B2-D630-4579-84C1-147BD67F298E}" type="pres">
      <dgm:prSet presAssocID="{6A0745D4-CE47-48C9-BE83-49712FAFEB67}" presName="rootText" presStyleLbl="node2" presStyleIdx="1" presStyleCnt="2" custLinFactNeighborX="1531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C2ADE372-773E-49B8-B757-080A77D45B1E}" type="pres">
      <dgm:prSet presAssocID="{6A0745D4-CE47-48C9-BE83-49712FAFEB67}" presName="rootConnector" presStyleLbl="node2" presStyleIdx="1" presStyleCnt="2"/>
      <dgm:spPr/>
      <dgm:t>
        <a:bodyPr/>
        <a:lstStyle/>
        <a:p>
          <a:endParaRPr lang="de-DE"/>
        </a:p>
      </dgm:t>
    </dgm:pt>
    <dgm:pt modelId="{382DFF0F-FD93-4AF8-9906-A95BF9BA266A}" type="pres">
      <dgm:prSet presAssocID="{6A0745D4-CE47-48C9-BE83-49712FAFEB67}" presName="hierChild4" presStyleCnt="0"/>
      <dgm:spPr/>
    </dgm:pt>
    <dgm:pt modelId="{E6EA441F-53FA-4342-AAE0-4C4A9CDE5469}" type="pres">
      <dgm:prSet presAssocID="{6A0745D4-CE47-48C9-BE83-49712FAFEB67}" presName="hierChild5" presStyleCnt="0"/>
      <dgm:spPr/>
    </dgm:pt>
    <dgm:pt modelId="{11B0530E-2415-45AC-BFB4-BF2AFF3C30A7}" type="pres">
      <dgm:prSet presAssocID="{834D8292-FBAE-4810-A95C-8A9D63FCC1F4}" presName="hierChild3" presStyleCnt="0"/>
      <dgm:spPr/>
    </dgm:pt>
  </dgm:ptLst>
  <dgm:cxnLst>
    <dgm:cxn modelId="{C46B362E-4612-4C99-859C-7CF0804F6B5D}" srcId="{834D8292-FBAE-4810-A95C-8A9D63FCC1F4}" destId="{6A0745D4-CE47-48C9-BE83-49712FAFEB67}" srcOrd="1" destOrd="0" parTransId="{E1B74645-3C98-43A6-A5F0-AD2BE36E5696}" sibTransId="{421C1586-C577-4A99-A42B-4FD12E490E86}"/>
    <dgm:cxn modelId="{A1F4C8C8-2AD0-4A75-B992-FFEE4C5E4495}" srcId="{834D8292-FBAE-4810-A95C-8A9D63FCC1F4}" destId="{55BEB1B1-4C62-403B-8789-FD8EC4A96770}" srcOrd="0" destOrd="0" parTransId="{2836AE87-4773-44CF-A3A2-2E5D368C6ECE}" sibTransId="{61AE825A-3483-471F-AD6F-E776A749EB93}"/>
    <dgm:cxn modelId="{86C18EF5-2041-48A0-B8FA-6AB5A419B425}" type="presOf" srcId="{55BEB1B1-4C62-403B-8789-FD8EC4A96770}" destId="{3CDA95BE-0524-4808-8B80-D085E51A462B}" srcOrd="0" destOrd="0" presId="urn:microsoft.com/office/officeart/2005/8/layout/orgChart1"/>
    <dgm:cxn modelId="{10F0FB3F-1CC4-44C9-9170-C82652CF9219}" type="presOf" srcId="{834D8292-FBAE-4810-A95C-8A9D63FCC1F4}" destId="{3055D39E-3970-4993-99BB-2E3944024D80}" srcOrd="0" destOrd="0" presId="urn:microsoft.com/office/officeart/2005/8/layout/orgChart1"/>
    <dgm:cxn modelId="{08218BB3-1A4B-4A21-A8C5-91098464F37D}" type="presOf" srcId="{6A0745D4-CE47-48C9-BE83-49712FAFEB67}" destId="{C2ADE372-773E-49B8-B757-080A77D45B1E}" srcOrd="1" destOrd="0" presId="urn:microsoft.com/office/officeart/2005/8/layout/orgChart1"/>
    <dgm:cxn modelId="{EABC9286-93E6-4AEA-8AE6-FCB748887798}" type="presOf" srcId="{834D8292-FBAE-4810-A95C-8A9D63FCC1F4}" destId="{E09C6B3D-BFB8-46B1-9C02-15F1B4D70554}" srcOrd="1" destOrd="0" presId="urn:microsoft.com/office/officeart/2005/8/layout/orgChart1"/>
    <dgm:cxn modelId="{6428FAAC-1A84-4A2D-8C11-295E66B53AFF}" type="presOf" srcId="{6A0745D4-CE47-48C9-BE83-49712FAFEB67}" destId="{509148B2-D630-4579-84C1-147BD67F298E}" srcOrd="0" destOrd="0" presId="urn:microsoft.com/office/officeart/2005/8/layout/orgChart1"/>
    <dgm:cxn modelId="{E0E255B0-C91C-4FED-97B5-AB8A18417257}" type="presOf" srcId="{E1B74645-3C98-43A6-A5F0-AD2BE36E5696}" destId="{4C52AFC7-733B-4F77-828E-ED6470610CA5}" srcOrd="0" destOrd="0" presId="urn:microsoft.com/office/officeart/2005/8/layout/orgChart1"/>
    <dgm:cxn modelId="{EEFDA783-78D1-470A-83F1-719D63370523}" type="presOf" srcId="{2836AE87-4773-44CF-A3A2-2E5D368C6ECE}" destId="{1F766B9C-0C79-4B32-83A6-B43BEE1D5838}" srcOrd="0" destOrd="0" presId="urn:microsoft.com/office/officeart/2005/8/layout/orgChart1"/>
    <dgm:cxn modelId="{A7309389-8B1F-4333-9953-3EFADF6E4FD5}" srcId="{33BC7BCF-B0F8-46F8-98A8-79A7543C36A3}" destId="{834D8292-FBAE-4810-A95C-8A9D63FCC1F4}" srcOrd="0" destOrd="0" parTransId="{924E7520-4566-4CE8-88D5-C0EFB1E39884}" sibTransId="{9593016E-17C1-4B38-A3B1-563799C2F35F}"/>
    <dgm:cxn modelId="{0AC381F0-B18C-42EC-8093-CD4A756CCCD7}" type="presOf" srcId="{55BEB1B1-4C62-403B-8789-FD8EC4A96770}" destId="{D71C1F71-2CAA-4864-8130-B8BEBEF745FC}" srcOrd="1" destOrd="0" presId="urn:microsoft.com/office/officeart/2005/8/layout/orgChart1"/>
    <dgm:cxn modelId="{E13633B0-CA43-45BA-920F-B57958459344}" type="presOf" srcId="{33BC7BCF-B0F8-46F8-98A8-79A7543C36A3}" destId="{9362E809-4559-4363-876A-A656089AE1C3}" srcOrd="0" destOrd="0" presId="urn:microsoft.com/office/officeart/2005/8/layout/orgChart1"/>
    <dgm:cxn modelId="{BE627614-EC7B-4D0C-9692-10AD1E6A5ACF}" type="presParOf" srcId="{9362E809-4559-4363-876A-A656089AE1C3}" destId="{C535F085-2565-4DCF-96B3-A274BE802225}" srcOrd="0" destOrd="0" presId="urn:microsoft.com/office/officeart/2005/8/layout/orgChart1"/>
    <dgm:cxn modelId="{0925E99E-71E9-4903-A322-EB70BF17CB51}" type="presParOf" srcId="{C535F085-2565-4DCF-96B3-A274BE802225}" destId="{3A29D15D-750B-401A-B0E7-B9047B8BEEB7}" srcOrd="0" destOrd="0" presId="urn:microsoft.com/office/officeart/2005/8/layout/orgChart1"/>
    <dgm:cxn modelId="{85B86E6A-BF18-464C-B27B-CC32152B97D8}" type="presParOf" srcId="{3A29D15D-750B-401A-B0E7-B9047B8BEEB7}" destId="{3055D39E-3970-4993-99BB-2E3944024D80}" srcOrd="0" destOrd="0" presId="urn:microsoft.com/office/officeart/2005/8/layout/orgChart1"/>
    <dgm:cxn modelId="{71AFAC9E-2084-4C71-9616-3C938383B701}" type="presParOf" srcId="{3A29D15D-750B-401A-B0E7-B9047B8BEEB7}" destId="{E09C6B3D-BFB8-46B1-9C02-15F1B4D70554}" srcOrd="1" destOrd="0" presId="urn:microsoft.com/office/officeart/2005/8/layout/orgChart1"/>
    <dgm:cxn modelId="{060C5067-B7FD-488D-9DC4-D1C92CB981D3}" type="presParOf" srcId="{C535F085-2565-4DCF-96B3-A274BE802225}" destId="{CAFAAB87-A44D-49F8-BB1F-946BBF98481E}" srcOrd="1" destOrd="0" presId="urn:microsoft.com/office/officeart/2005/8/layout/orgChart1"/>
    <dgm:cxn modelId="{6709D111-7CAC-4AC9-95C1-2F32D3E0C1D5}" type="presParOf" srcId="{CAFAAB87-A44D-49F8-BB1F-946BBF98481E}" destId="{1F766B9C-0C79-4B32-83A6-B43BEE1D5838}" srcOrd="0" destOrd="0" presId="urn:microsoft.com/office/officeart/2005/8/layout/orgChart1"/>
    <dgm:cxn modelId="{4EB15EE1-11A0-41C2-AF09-0715656A61EB}" type="presParOf" srcId="{CAFAAB87-A44D-49F8-BB1F-946BBF98481E}" destId="{E179C101-5662-43A1-99F0-7E45C29887AD}" srcOrd="1" destOrd="0" presId="urn:microsoft.com/office/officeart/2005/8/layout/orgChart1"/>
    <dgm:cxn modelId="{91F2ACDE-9413-4A8A-B7B2-E0D09CAB359F}" type="presParOf" srcId="{E179C101-5662-43A1-99F0-7E45C29887AD}" destId="{C4B4CDC9-8399-4E58-8F66-46C3E21E4190}" srcOrd="0" destOrd="0" presId="urn:microsoft.com/office/officeart/2005/8/layout/orgChart1"/>
    <dgm:cxn modelId="{124A8EC2-3E4A-4BA2-B8BB-D74ADCD91C69}" type="presParOf" srcId="{C4B4CDC9-8399-4E58-8F66-46C3E21E4190}" destId="{3CDA95BE-0524-4808-8B80-D085E51A462B}" srcOrd="0" destOrd="0" presId="urn:microsoft.com/office/officeart/2005/8/layout/orgChart1"/>
    <dgm:cxn modelId="{FB559410-847B-4F50-8308-F54C00BA1183}" type="presParOf" srcId="{C4B4CDC9-8399-4E58-8F66-46C3E21E4190}" destId="{D71C1F71-2CAA-4864-8130-B8BEBEF745FC}" srcOrd="1" destOrd="0" presId="urn:microsoft.com/office/officeart/2005/8/layout/orgChart1"/>
    <dgm:cxn modelId="{C073A200-B90C-45B2-8212-E7A09BF90933}" type="presParOf" srcId="{E179C101-5662-43A1-99F0-7E45C29887AD}" destId="{56BD32B3-D7FD-4CD4-A17D-35F0F9542B7B}" srcOrd="1" destOrd="0" presId="urn:microsoft.com/office/officeart/2005/8/layout/orgChart1"/>
    <dgm:cxn modelId="{8CE0101E-2014-404D-B61B-F8400F1394F3}" type="presParOf" srcId="{E179C101-5662-43A1-99F0-7E45C29887AD}" destId="{F2026891-6B4D-4FBB-84B1-5F8A66101520}" srcOrd="2" destOrd="0" presId="urn:microsoft.com/office/officeart/2005/8/layout/orgChart1"/>
    <dgm:cxn modelId="{4515937A-E109-4369-83B6-0BC52138A762}" type="presParOf" srcId="{CAFAAB87-A44D-49F8-BB1F-946BBF98481E}" destId="{4C52AFC7-733B-4F77-828E-ED6470610CA5}" srcOrd="2" destOrd="0" presId="urn:microsoft.com/office/officeart/2005/8/layout/orgChart1"/>
    <dgm:cxn modelId="{711F87DE-AE80-4380-A4F7-3C17585022FC}" type="presParOf" srcId="{CAFAAB87-A44D-49F8-BB1F-946BBF98481E}" destId="{8CDF817B-F441-498A-8392-61CE8848B96F}" srcOrd="3" destOrd="0" presId="urn:microsoft.com/office/officeart/2005/8/layout/orgChart1"/>
    <dgm:cxn modelId="{EAAAA278-7B4B-41FA-B2F4-951D0A467B39}" type="presParOf" srcId="{8CDF817B-F441-498A-8392-61CE8848B96F}" destId="{F8A5746D-BA17-44F7-99C2-3AB20591476F}" srcOrd="0" destOrd="0" presId="urn:microsoft.com/office/officeart/2005/8/layout/orgChart1"/>
    <dgm:cxn modelId="{05AC68BC-E6AB-4687-A915-F91D56C00F4F}" type="presParOf" srcId="{F8A5746D-BA17-44F7-99C2-3AB20591476F}" destId="{509148B2-D630-4579-84C1-147BD67F298E}" srcOrd="0" destOrd="0" presId="urn:microsoft.com/office/officeart/2005/8/layout/orgChart1"/>
    <dgm:cxn modelId="{6DE0D481-E14C-49F6-A9CF-F9575A9B1046}" type="presParOf" srcId="{F8A5746D-BA17-44F7-99C2-3AB20591476F}" destId="{C2ADE372-773E-49B8-B757-080A77D45B1E}" srcOrd="1" destOrd="0" presId="urn:microsoft.com/office/officeart/2005/8/layout/orgChart1"/>
    <dgm:cxn modelId="{11E5D704-2434-437D-8152-AACE7D5CDC6E}" type="presParOf" srcId="{8CDF817B-F441-498A-8392-61CE8848B96F}" destId="{382DFF0F-FD93-4AF8-9906-A95BF9BA266A}" srcOrd="1" destOrd="0" presId="urn:microsoft.com/office/officeart/2005/8/layout/orgChart1"/>
    <dgm:cxn modelId="{8535DD83-D55B-4DF4-B212-E8234303C9C3}" type="presParOf" srcId="{8CDF817B-F441-498A-8392-61CE8848B96F}" destId="{E6EA441F-53FA-4342-AAE0-4C4A9CDE5469}" srcOrd="2" destOrd="0" presId="urn:microsoft.com/office/officeart/2005/8/layout/orgChart1"/>
    <dgm:cxn modelId="{F635DB4A-AF58-4D6B-A9A8-FE3DDB4662CB}" type="presParOf" srcId="{C535F085-2565-4DCF-96B3-A274BE802225}" destId="{11B0530E-2415-45AC-BFB4-BF2AFF3C30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52AFC7-733B-4F77-828E-ED6470610CA5}">
      <dsp:nvSpPr>
        <dsp:cNvPr id="0" name=""/>
        <dsp:cNvSpPr/>
      </dsp:nvSpPr>
      <dsp:spPr>
        <a:xfrm>
          <a:off x="4320479" y="773848"/>
          <a:ext cx="1171576" cy="324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255"/>
              </a:lnTo>
              <a:lnTo>
                <a:pt x="1171576" y="162255"/>
              </a:lnTo>
              <a:lnTo>
                <a:pt x="1171576" y="324510"/>
              </a:lnTo>
            </a:path>
          </a:pathLst>
        </a:custGeom>
        <a:noFill/>
        <a:ln w="25400" cap="flat" cmpd="sng" algn="ctr">
          <a:solidFill>
            <a:srgbClr val="0099FF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766B9C-0C79-4B32-83A6-B43BEE1D5838}">
      <dsp:nvSpPr>
        <dsp:cNvPr id="0" name=""/>
        <dsp:cNvSpPr/>
      </dsp:nvSpPr>
      <dsp:spPr>
        <a:xfrm>
          <a:off x="3148903" y="773848"/>
          <a:ext cx="1171576" cy="324510"/>
        </a:xfrm>
        <a:custGeom>
          <a:avLst/>
          <a:gdLst/>
          <a:ahLst/>
          <a:cxnLst/>
          <a:rect l="0" t="0" r="0" b="0"/>
          <a:pathLst>
            <a:path>
              <a:moveTo>
                <a:pt x="1171576" y="0"/>
              </a:moveTo>
              <a:lnTo>
                <a:pt x="1171576" y="162255"/>
              </a:lnTo>
              <a:lnTo>
                <a:pt x="0" y="162255"/>
              </a:lnTo>
              <a:lnTo>
                <a:pt x="0" y="324510"/>
              </a:lnTo>
            </a:path>
          </a:pathLst>
        </a:custGeom>
        <a:noFill/>
        <a:ln w="25400" cap="flat" cmpd="sng" algn="ctr">
          <a:solidFill>
            <a:srgbClr val="0099FF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55D39E-3970-4993-99BB-2E3944024D80}">
      <dsp:nvSpPr>
        <dsp:cNvPr id="0" name=""/>
        <dsp:cNvSpPr/>
      </dsp:nvSpPr>
      <dsp:spPr>
        <a:xfrm>
          <a:off x="3547835" y="1204"/>
          <a:ext cx="1545288" cy="772644"/>
        </a:xfrm>
        <a:prstGeom prst="rect">
          <a:avLst/>
        </a:prstGeom>
        <a:solidFill>
          <a:srgbClr val="0099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Algorithmen</a:t>
          </a:r>
          <a:endParaRPr lang="de-DE" sz="2200" kern="1200" dirty="0"/>
        </a:p>
      </dsp:txBody>
      <dsp:txXfrm>
        <a:off x="3547835" y="1204"/>
        <a:ext cx="1545288" cy="772644"/>
      </dsp:txXfrm>
    </dsp:sp>
    <dsp:sp modelId="{3CDA95BE-0524-4808-8B80-D085E51A462B}">
      <dsp:nvSpPr>
        <dsp:cNvPr id="0" name=""/>
        <dsp:cNvSpPr/>
      </dsp:nvSpPr>
      <dsp:spPr>
        <a:xfrm>
          <a:off x="2376259" y="1098359"/>
          <a:ext cx="1545288" cy="772644"/>
        </a:xfrm>
        <a:prstGeom prst="rect">
          <a:avLst/>
        </a:prstGeom>
        <a:solidFill>
          <a:srgbClr val="0099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Exakte Verfahren</a:t>
          </a:r>
          <a:endParaRPr lang="de-DE" sz="2000" kern="1200" dirty="0"/>
        </a:p>
      </dsp:txBody>
      <dsp:txXfrm>
        <a:off x="2376259" y="1098359"/>
        <a:ext cx="1545288" cy="772644"/>
      </dsp:txXfrm>
    </dsp:sp>
    <dsp:sp modelId="{509148B2-D630-4579-84C1-147BD67F298E}">
      <dsp:nvSpPr>
        <dsp:cNvPr id="0" name=""/>
        <dsp:cNvSpPr/>
      </dsp:nvSpPr>
      <dsp:spPr>
        <a:xfrm>
          <a:off x="4719411" y="1098359"/>
          <a:ext cx="1545288" cy="772644"/>
        </a:xfrm>
        <a:prstGeom prst="rect">
          <a:avLst/>
        </a:prstGeom>
        <a:solidFill>
          <a:srgbClr val="0099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solidFill>
                <a:schemeClr val="bg1"/>
              </a:solidFill>
            </a:rPr>
            <a:t>(Meta-) Heuristiken</a:t>
          </a:r>
          <a:endParaRPr lang="de-DE" sz="2000" kern="1200" dirty="0">
            <a:solidFill>
              <a:schemeClr val="bg1"/>
            </a:solidFill>
          </a:endParaRPr>
        </a:p>
      </dsp:txBody>
      <dsp:txXfrm>
        <a:off x="4719411" y="1098359"/>
        <a:ext cx="1545288" cy="772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</a:defRPr>
            </a:lvl1pPr>
          </a:lstStyle>
          <a:p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fld id="{85B98975-6710-42DC-AEA4-F96F40695926}" type="datetime4">
              <a:rPr lang="de-DE" smtClean="0"/>
              <a:pPr/>
              <a:t>23. Januar 2018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7CC2173-B0D1-45F1-9D54-E33B7353DA19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0070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fld id="{CBEC0D91-4275-4699-96A9-0440C0CB6DC5}" type="datetime4">
              <a:rPr lang="de-DE" smtClean="0"/>
              <a:pPr/>
              <a:t>23. Januar 2018</a:t>
            </a:fld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/>
              <a:t>|  </a:t>
            </a:r>
            <a:fld id="{C36AA9A4-5D0B-4134-89A6-D8B9DAA4F25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>
              <a:latin typeface="Stafford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678740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Guten Tag liebe Seminarteilnehmer</a:t>
            </a:r>
            <a:r>
              <a:rPr lang="de-DE" baseline="0" dirty="0" smtClean="0"/>
              <a:t> wir beginnen nun unsere </a:t>
            </a:r>
            <a:r>
              <a:rPr lang="de-DE" baseline="0" dirty="0" err="1" smtClean="0"/>
              <a:t>Presäntation</a:t>
            </a:r>
            <a:r>
              <a:rPr lang="de-DE" baseline="0" dirty="0" smtClean="0"/>
              <a:t> mit dem Thema Car </a:t>
            </a:r>
            <a:r>
              <a:rPr lang="de-DE" baseline="0" dirty="0" err="1" smtClean="0"/>
              <a:t>Sequencing</a:t>
            </a:r>
            <a:r>
              <a:rPr lang="de-DE" baseline="0" dirty="0" smtClean="0"/>
              <a:t>, dessen Problemstellungen und möglichen Lösungen. Car </a:t>
            </a:r>
            <a:r>
              <a:rPr lang="de-DE" baseline="0" dirty="0" err="1" smtClean="0"/>
              <a:t>Sequencing</a:t>
            </a:r>
            <a:r>
              <a:rPr lang="de-DE" baseline="0" dirty="0" smtClean="0"/>
              <a:t> beschäftigt sich mit der Sequenzierung von Fahrzeugen innerhalb des Montageprozesses Auf den Bildern sehen Sie links Fertigung des Audi R8 und Rechts </a:t>
            </a:r>
            <a:r>
              <a:rPr lang="de-DE" baseline="0" dirty="0" err="1" smtClean="0"/>
              <a:t>Flieband</a:t>
            </a:r>
            <a:r>
              <a:rPr lang="de-DE" baseline="0" dirty="0" smtClean="0"/>
              <a:t> Mitarbeiter in einem </a:t>
            </a:r>
            <a:r>
              <a:rPr lang="de-DE" baseline="0" dirty="0" err="1" smtClean="0"/>
              <a:t>Porschwerek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Ca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497905D-F912-42F6-849A-56E8E7975743}" type="datetime4">
              <a:rPr lang="de-DE" smtClean="0"/>
              <a:pPr/>
              <a:t>23. Januar 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054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643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8512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dt" idx="10"/>
          </p:nvPr>
        </p:nvSpPr>
        <p:spPr>
          <a:xfrm>
            <a:off x="188913" y="8685213"/>
            <a:ext cx="16192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Januar 2018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ftr" idx="11"/>
          </p:nvPr>
        </p:nvSpPr>
        <p:spPr>
          <a:xfrm>
            <a:off x="1808163" y="8685213"/>
            <a:ext cx="4105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  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5913438" y="8685213"/>
            <a:ext cx="9429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  </a:t>
            </a:r>
            <a:fld id="{00000000-1234-1234-1234-123412341234}" type="slidenum"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535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8801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BEC0D91-4275-4699-96A9-0440C0CB6DC5}" type="datetime4">
              <a:rPr lang="de-DE" smtClean="0"/>
              <a:pPr/>
              <a:t>23. Januar 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734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Abbruchkriterium: </a:t>
            </a:r>
            <a:r>
              <a:rPr lang="el-GR" dirty="0" smtClean="0"/>
              <a:t>κ</a:t>
            </a:r>
            <a:r>
              <a:rPr lang="de-DE" dirty="0" smtClean="0"/>
              <a:t> </a:t>
            </a:r>
            <a:r>
              <a:rPr lang="el-GR" dirty="0" smtClean="0"/>
              <a:t>=</a:t>
            </a:r>
            <a:r>
              <a:rPr lang="de-DE" dirty="0" smtClean="0"/>
              <a:t> </a:t>
            </a:r>
            <a:r>
              <a:rPr lang="el-GR" dirty="0" smtClean="0"/>
              <a:t>200</a:t>
            </a:r>
            <a:r>
              <a:rPr lang="de-DE" dirty="0" smtClean="0"/>
              <a:t> Iterationen ohne Verbesserung</a:t>
            </a:r>
          </a:p>
          <a:p>
            <a:r>
              <a:rPr lang="de-DE" dirty="0" smtClean="0">
                <a:sym typeface="Wingdings" pitchFamily="2" charset="2"/>
              </a:rPr>
              <a:t> entfernt,</a:t>
            </a:r>
            <a:r>
              <a:rPr lang="de-DE" baseline="0" dirty="0" smtClean="0">
                <a:sym typeface="Wingdings" pitchFamily="2" charset="2"/>
              </a:rPr>
              <a:t> da es zu Schritt 3) gehört. 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BEC0D91-4275-4699-96A9-0440C0CB6DC5}" type="datetime4">
              <a:rPr lang="de-DE" smtClean="0"/>
              <a:pPr/>
              <a:t>23. Januar 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937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BEC0D91-4275-4699-96A9-0440C0CB6DC5}" type="datetime4">
              <a:rPr lang="de-DE" smtClean="0"/>
              <a:pPr/>
              <a:t>23. Januar 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869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Perturbationen einfügen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BEC0D91-4275-4699-96A9-0440C0CB6DC5}" type="datetime4">
              <a:rPr lang="de-DE" smtClean="0"/>
              <a:pPr/>
              <a:t>23. Januar 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543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2016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6106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Einführung:</a:t>
            </a:r>
            <a:r>
              <a:rPr lang="de-DE" baseline="0" dirty="0" smtClean="0"/>
              <a:t> Überblick über die Themenstellung und Zielsetzung unserer Arbeit</a:t>
            </a:r>
          </a:p>
          <a:p>
            <a:r>
              <a:rPr lang="de-DE" baseline="0" dirty="0" smtClean="0"/>
              <a:t>Nähere Erläuterung Car </a:t>
            </a:r>
            <a:r>
              <a:rPr lang="de-DE" baseline="0" dirty="0" err="1" smtClean="0"/>
              <a:t>Sequencing</a:t>
            </a:r>
            <a:endParaRPr lang="de-DE" baseline="0" dirty="0" smtClean="0"/>
          </a:p>
          <a:p>
            <a:r>
              <a:rPr lang="de-DE" baseline="0" dirty="0" smtClean="0"/>
              <a:t>Motivation der Sequenzierung die wir in der </a:t>
            </a:r>
            <a:r>
              <a:rPr lang="de-DE" baseline="0" dirty="0" err="1" smtClean="0"/>
              <a:t>Straegie</a:t>
            </a:r>
            <a:r>
              <a:rPr lang="de-DE" baseline="0" dirty="0" smtClean="0"/>
              <a:t> eines Fahrzeugherstellers einbinden</a:t>
            </a:r>
          </a:p>
          <a:p>
            <a:r>
              <a:rPr lang="de-DE" baseline="0" dirty="0" err="1" smtClean="0"/>
              <a:t>Roadef</a:t>
            </a:r>
            <a:r>
              <a:rPr lang="de-DE" baseline="0" dirty="0" smtClean="0"/>
              <a:t> Fallstudie auf der unsere Arbeit beruht</a:t>
            </a:r>
          </a:p>
          <a:p>
            <a:r>
              <a:rPr lang="de-DE" baseline="0" dirty="0" smtClean="0"/>
              <a:t>Lösungsansatz mittels </a:t>
            </a:r>
            <a:r>
              <a:rPr lang="de-DE" baseline="0" dirty="0" err="1" smtClean="0"/>
              <a:t>Iterated</a:t>
            </a:r>
            <a:r>
              <a:rPr lang="de-DE" baseline="0" dirty="0" smtClean="0"/>
              <a:t> Tabu Search- welcher Live vorgestellt wird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BEC0D91-4275-4699-96A9-0440C0CB6DC5}" type="datetime4">
              <a:rPr lang="de-DE" smtClean="0"/>
              <a:pPr/>
              <a:t>23. Januar 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6281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35186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pPr marL="0" lvl="0" indent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428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2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0895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Strukturwandel</a:t>
            </a:r>
            <a:r>
              <a:rPr lang="de-DE" baseline="0" dirty="0" smtClean="0"/>
              <a:t> : autonomes Fahren, elektrische Antriebe, Vernetzung in der Industrie 4.0</a:t>
            </a:r>
          </a:p>
          <a:p>
            <a:r>
              <a:rPr lang="de-DE" baseline="0" dirty="0" smtClean="0"/>
              <a:t>Erweiterung der Möglichkeiten der </a:t>
            </a:r>
            <a:r>
              <a:rPr lang="de-DE" baseline="0" dirty="0" err="1" smtClean="0"/>
              <a:t>KFz</a:t>
            </a:r>
            <a:r>
              <a:rPr lang="de-DE" baseline="0" dirty="0" smtClean="0"/>
              <a:t> Zusammenstellung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BEC0D91-4275-4699-96A9-0440C0CB6DC5}" type="datetime4">
              <a:rPr lang="de-DE" smtClean="0"/>
              <a:pPr/>
              <a:t>23. Januar 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2166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Zunächs</a:t>
            </a:r>
            <a:r>
              <a:rPr lang="de-DE" baseline="0" dirty="0" smtClean="0"/>
              <a:t>t einmal Videomaterial zur Produktion in einem VW-Werk und im Anschluss folgt die </a:t>
            </a:r>
            <a:r>
              <a:rPr lang="de-DE" baseline="0" dirty="0" err="1" smtClean="0"/>
              <a:t>Definiton</a:t>
            </a:r>
            <a:r>
              <a:rPr lang="de-DE" baseline="0" dirty="0" smtClean="0"/>
              <a:t> des CS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BEC0D91-4275-4699-96A9-0440C0CB6DC5}" type="datetime4">
              <a:rPr lang="de-DE" smtClean="0"/>
              <a:pPr/>
              <a:t>23. Januar 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6863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20"/>
              </a:spcBef>
              <a:spcAft>
                <a:spcPts val="0"/>
              </a:spcAft>
              <a:buNone/>
            </a:pPr>
            <a:r>
              <a:rPr lang="de-DE" dirty="0" smtClean="0"/>
              <a:t>4 Perspektiven dienen der Umsetzung der Unternehmensvision und Strategie,</a:t>
            </a:r>
            <a:r>
              <a:rPr lang="de-DE" baseline="0" dirty="0" smtClean="0"/>
              <a:t> anhand der Struktur dieser </a:t>
            </a:r>
            <a:r>
              <a:rPr lang="de-DE" baseline="0" dirty="0" err="1" smtClean="0"/>
              <a:t>Scorecard</a:t>
            </a:r>
            <a:r>
              <a:rPr lang="de-DE" baseline="0" dirty="0" smtClean="0"/>
              <a:t> wird in abgewandelter Weise die </a:t>
            </a:r>
            <a:r>
              <a:rPr lang="de-DE" baseline="0" dirty="0" err="1" smtClean="0"/>
              <a:t>Motviation</a:t>
            </a:r>
            <a:r>
              <a:rPr lang="de-DE" baseline="0" dirty="0" smtClean="0"/>
              <a:t> erklärt</a:t>
            </a:r>
            <a:endParaRPr dirty="0"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0045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Wahl zwischen AUDI und BMW wenn Studenten mal Geld haben-&gt; Knackpunkt vielleicht Ausstattungsvariationen</a:t>
            </a:r>
            <a:endParaRPr/>
          </a:p>
          <a:p>
            <a:pPr marL="0" marR="0" lvl="0" indent="0" algn="l" rtl="0">
              <a:spcBef>
                <a:spcPts val="120"/>
              </a:spcBef>
              <a:spcAft>
                <a:spcPts val="0"/>
              </a:spcAft>
              <a:buNone/>
            </a:pPr>
            <a:r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Termintreue auch als Merkmal der Konkurrenz ( Großbestellung Leasing)-&gt; schnelle Lieferung entscheidend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type="dt" idx="10"/>
          </p:nvPr>
        </p:nvSpPr>
        <p:spPr>
          <a:xfrm>
            <a:off x="188913" y="8685213"/>
            <a:ext cx="16192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Januar 2018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ftr" idx="11"/>
          </p:nvPr>
        </p:nvSpPr>
        <p:spPr>
          <a:xfrm>
            <a:off x="1808163" y="8685213"/>
            <a:ext cx="4105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  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5913438" y="8685213"/>
            <a:ext cx="9429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  </a:t>
            </a:r>
            <a:fld id="{00000000-1234-1234-1234-123412341234}" type="slidenum"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6344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7055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8030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923925"/>
            <a:ext cx="4095750" cy="30718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2617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99FF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72325" y="657225"/>
            <a:ext cx="1873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87058" name="Rectangle 1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Rectangle 1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307636" y="6416043"/>
            <a:ext cx="576064" cy="379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6823569" cy="4479943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664089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99FF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0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 userDrawn="1"/>
        </p:nvSpPr>
        <p:spPr>
          <a:xfrm>
            <a:off x="252412" y="6489700"/>
            <a:ext cx="7415931" cy="231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23.01.2018</a:t>
            </a:fld>
            <a:r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</a:t>
            </a:r>
            <a:r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Tahoma" pitchFamily="34" charset="0"/>
              </a:rPr>
              <a:t>Fachbereich Rechts- und Wirtschaftswissenschaften</a:t>
            </a:r>
            <a:r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|  Fachgebiet Management Science &amp; </a:t>
            </a:r>
            <a:r>
              <a:rPr kumimoji="0" lang="de-DE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Operations</a:t>
            </a:r>
            <a:r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Research  |  Prof. Emde  |  </a:t>
            </a:r>
            <a:fld id="{8E9B2640-8CD7-45FF-9440-54608BC46479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8307636" y="6416043"/>
            <a:ext cx="576064" cy="379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None/>
        <a:defRPr sz="200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9388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Tahoma" pitchFamily="34" charset="0"/>
        </a:defRPr>
      </a:lvl2pPr>
      <a:lvl3pPr marL="538163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17550" indent="-17303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4pPr>
      <a:lvl5pPr marL="908050" indent="-188913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58775" y="1916832"/>
            <a:ext cx="6642117" cy="477118"/>
          </a:xfrm>
        </p:spPr>
        <p:txBody>
          <a:bodyPr/>
          <a:lstStyle/>
          <a:p>
            <a:r>
              <a:rPr lang="de-DE" smtClean="0"/>
              <a:t>Seminarpräsentation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19394" y="620688"/>
            <a:ext cx="6642117" cy="834672"/>
          </a:xfrm>
        </p:spPr>
        <p:txBody>
          <a:bodyPr/>
          <a:lstStyle/>
          <a:p>
            <a:r>
              <a:rPr lang="de-DE" sz="3600" dirty="0" smtClean="0"/>
              <a:t>Das Car-</a:t>
            </a:r>
            <a:r>
              <a:rPr lang="de-DE" sz="3600" dirty="0" err="1" smtClean="0"/>
              <a:t>Sequencing</a:t>
            </a:r>
            <a:r>
              <a:rPr lang="de-DE" sz="3600" dirty="0" smtClean="0"/>
              <a:t>-Problem </a:t>
            </a:r>
            <a:endParaRPr lang="de-DE" sz="3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2636912"/>
            <a:ext cx="5256584" cy="350438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0152" y="2636912"/>
            <a:ext cx="2964821" cy="3514309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88036" y="6163351"/>
            <a:ext cx="54152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http://www.plattform-i40.de/I40/Redaktion/DE/Anwendungsbeispiele/137-wandelbare-r8-manufaktur/baer-2.jpg?__blob=normal&amp;v=3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499992" y="2436857"/>
            <a:ext cx="45528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http://www.pf-magazin.de/tl_files/Panorama/Fotos/News%202013/10-2013/Fahrzeugmontage%20stuttgart.jpg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Perspektive Finanzen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60000" y="1620000"/>
            <a:ext cx="8172440" cy="44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de-DE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Verbesserung als Resultat </a:t>
            </a: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der Optimierung der drei Perspektiven Mitarbeiter, Prozesse und Kunde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Kostensenkung</a:t>
            </a:r>
            <a:endParaRPr dirty="0"/>
          </a:p>
          <a:p>
            <a:pPr marL="342900" marR="0" lvl="0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Gewinnmaximierung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Abgerundetes Rechteck 3"/>
          <p:cNvSpPr/>
          <p:nvPr/>
        </p:nvSpPr>
        <p:spPr>
          <a:xfrm>
            <a:off x="251520" y="1556793"/>
            <a:ext cx="8012169" cy="2016224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209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58775" y="488950"/>
            <a:ext cx="6642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„ROADEF-Challenge“ als Grundlage der Implementierung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60000" y="1620000"/>
            <a:ext cx="8460472" cy="44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Wettbewerb des Renault-Konzerns </a:t>
            </a:r>
            <a:r>
              <a:rPr lang="de-DE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aus dem Jahr 2005</a:t>
            </a:r>
            <a:endParaRPr dirty="0"/>
          </a:p>
          <a:p>
            <a:pPr marL="342900" marR="0" lvl="0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Ziel: </a:t>
            </a:r>
            <a:endParaRPr lang="de-DE" sz="20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1675" lvl="2" indent="-34290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Optimierung </a:t>
            </a: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der Fahrzeug-Sequenz in einer </a:t>
            </a:r>
            <a:r>
              <a:rPr lang="de-DE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Montage-Fabrik </a:t>
            </a: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unter Verwendung einer </a:t>
            </a:r>
            <a:r>
              <a:rPr lang="de-DE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Heuristik</a:t>
            </a:r>
            <a:endParaRPr sz="2000" dirty="0"/>
          </a:p>
          <a:p>
            <a:pPr marL="342900" marR="0" lvl="0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Ablauf: </a:t>
            </a:r>
            <a:endParaRPr dirty="0"/>
          </a:p>
          <a:p>
            <a:pPr marL="701675" lvl="2" indent="-34290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Vorgabe eines Tagesloses für den Tag D</a:t>
            </a:r>
            <a:endParaRPr sz="2000" dirty="0"/>
          </a:p>
          <a:p>
            <a:pPr marL="701675" lvl="2" indent="-34290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Sequenzierung der Lackiererei und Endmontage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068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„ROADEF-Challenge“ Restriktionen 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60000" y="1620000"/>
            <a:ext cx="8388464" cy="44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sz="20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Restriktionen Lackiererei </a:t>
            </a:r>
            <a:r>
              <a:rPr lang="de-DE" b="1" u="sng" dirty="0" smtClean="0">
                <a:solidFill>
                  <a:srgbClr val="0099FF"/>
                </a:solidFill>
                <a:latin typeface="Arial"/>
                <a:ea typeface="Arial"/>
                <a:cs typeface="Arial"/>
                <a:sym typeface="Arial"/>
              </a:rPr>
              <a:t>„L“</a:t>
            </a:r>
            <a:r>
              <a:rPr lang="de-DE" u="sng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000" b="0" i="0" u="sng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(Hard </a:t>
            </a:r>
            <a:r>
              <a:rPr lang="de-DE" sz="2000" b="0" i="0" u="sng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Constraint</a:t>
            </a:r>
            <a:r>
              <a:rPr lang="de-DE" sz="2000" b="0" i="0" u="sng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u="sng" dirty="0" smtClean="0"/>
          </a:p>
          <a:p>
            <a:pPr marL="701675" marR="0" lvl="2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Häufige Farbwechsel vermeiden (Reinigungskosten bei Farbwechsel)</a:t>
            </a:r>
            <a:endParaRPr dirty="0" smtClean="0"/>
          </a:p>
          <a:p>
            <a:pPr marL="701675" marR="0" lvl="2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Reinigung 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der Instrumente </a:t>
            </a:r>
            <a:r>
              <a:rPr lang="de-DE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sicherstellen          maximale Anzahl an </a:t>
            </a:r>
            <a:r>
              <a:rPr lang="de-DE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Fahrzeugen gleicher Farbe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1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sz="2000" b="0" i="0" u="sng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Restriktionen </a:t>
            </a:r>
            <a:r>
              <a:rPr lang="de-DE" sz="20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Endmontage (Soft </a:t>
            </a:r>
            <a:r>
              <a:rPr lang="de-DE" sz="2000" b="0" i="0" u="sng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Constraint</a:t>
            </a:r>
            <a:r>
              <a:rPr lang="de-DE" sz="20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u="sng" dirty="0"/>
          </a:p>
          <a:p>
            <a:pPr marL="701675" marR="0" lvl="2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Verhältnis N/P nicht überschreiten</a:t>
            </a:r>
            <a:endParaRPr dirty="0"/>
          </a:p>
          <a:p>
            <a:pPr marL="701675" marR="0" lvl="2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= Anzahl an „</a:t>
            </a:r>
            <a:r>
              <a:rPr lang="de-DE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Spezialfahrzeugen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 der Subsequenz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1675" marR="0" lvl="2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Anzahl aller Fahrzeuge der Subsequenz</a:t>
            </a:r>
            <a:endParaRPr dirty="0"/>
          </a:p>
          <a:p>
            <a:pPr marL="701675" marR="0" lvl="2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Unterscheidung in </a:t>
            </a:r>
            <a:r>
              <a:rPr lang="de-DE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Restriktionen hoher 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Priorität </a:t>
            </a:r>
            <a:r>
              <a:rPr lang="de-DE" sz="1800" b="0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„</a:t>
            </a:r>
            <a:r>
              <a:rPr lang="de-DE" sz="1800" b="1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H“</a:t>
            </a:r>
            <a:r>
              <a:rPr lang="de-DE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(sehr hoher </a:t>
            </a:r>
            <a:r>
              <a:rPr lang="de-DE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Arbeitsaufwand in der Montagelinie) und </a:t>
            </a:r>
            <a:r>
              <a:rPr lang="de-DE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geringer </a:t>
            </a:r>
            <a:r>
              <a:rPr lang="de-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Priorität </a:t>
            </a:r>
            <a:r>
              <a:rPr lang="de-DE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„</a:t>
            </a:r>
            <a:r>
              <a:rPr lang="de-DE" sz="18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G“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Pfeil nach rechts 1"/>
          <p:cNvSpPr/>
          <p:nvPr/>
        </p:nvSpPr>
        <p:spPr>
          <a:xfrm>
            <a:off x="5148064" y="2587762"/>
            <a:ext cx="504056" cy="242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1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„</a:t>
            </a:r>
            <a:r>
              <a:rPr lang="de-DE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ROADEF-</a:t>
            </a:r>
            <a:r>
              <a:rPr lang="de-DE" dirty="0" err="1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Challenge“</a:t>
            </a:r>
            <a:r>
              <a:rPr lang="de-DE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Restriktionen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1"/>
            <a:ext cx="8532480" cy="3249159"/>
          </a:xfrm>
        </p:spPr>
        <p:txBody>
          <a:bodyPr/>
          <a:lstStyle/>
          <a:p>
            <a:r>
              <a:rPr lang="de-DE" dirty="0" smtClean="0"/>
              <a:t>Erläuterung der Ratio </a:t>
            </a:r>
            <a:r>
              <a:rPr lang="de-DE" dirty="0" err="1" smtClean="0"/>
              <a:t>Constraint</a:t>
            </a:r>
            <a:r>
              <a:rPr lang="de-DE" dirty="0" smtClean="0"/>
              <a:t>: N/P = 1/5, Sequenz von 19 Fahrzeugen</a:t>
            </a:r>
          </a:p>
          <a:p>
            <a:r>
              <a:rPr lang="de-DE" dirty="0" smtClean="0"/>
              <a:t>OOOOOXOOXOOXOOOOXOX</a:t>
            </a:r>
          </a:p>
          <a:p>
            <a:r>
              <a:rPr lang="de-DE" dirty="0" smtClean="0"/>
              <a:t>OOOO</a:t>
            </a:r>
            <a:r>
              <a:rPr lang="de-DE" b="1" dirty="0" smtClean="0">
                <a:solidFill>
                  <a:srgbClr val="FF0000"/>
                </a:solidFill>
              </a:rPr>
              <a:t>OXOOX</a:t>
            </a:r>
            <a:r>
              <a:rPr lang="de-DE" dirty="0" smtClean="0"/>
              <a:t>OOXOOOOXOX</a:t>
            </a:r>
          </a:p>
          <a:p>
            <a:r>
              <a:rPr lang="de-DE" dirty="0" smtClean="0"/>
              <a:t>OOOOO</a:t>
            </a:r>
            <a:r>
              <a:rPr lang="de-DE" b="1" dirty="0" smtClean="0">
                <a:solidFill>
                  <a:srgbClr val="FF0000"/>
                </a:solidFill>
              </a:rPr>
              <a:t>XOOXO</a:t>
            </a:r>
            <a:r>
              <a:rPr lang="de-DE" dirty="0" smtClean="0"/>
              <a:t>OXOOOOXOX</a:t>
            </a:r>
          </a:p>
          <a:p>
            <a:r>
              <a:rPr lang="de-DE" dirty="0" smtClean="0"/>
              <a:t>OOOOOXO</a:t>
            </a:r>
            <a:r>
              <a:rPr lang="de-DE" b="1" dirty="0" smtClean="0">
                <a:solidFill>
                  <a:srgbClr val="FF0000"/>
                </a:solidFill>
              </a:rPr>
              <a:t>OXOOX</a:t>
            </a:r>
            <a:r>
              <a:rPr lang="de-DE" dirty="0" smtClean="0"/>
              <a:t>OOOOXOX</a:t>
            </a:r>
          </a:p>
          <a:p>
            <a:r>
              <a:rPr lang="de-DE" dirty="0" smtClean="0"/>
              <a:t>OOOOOXOO</a:t>
            </a:r>
            <a:r>
              <a:rPr lang="de-DE" b="1" dirty="0" smtClean="0">
                <a:solidFill>
                  <a:srgbClr val="FF0000"/>
                </a:solidFill>
              </a:rPr>
              <a:t>XOOXO</a:t>
            </a:r>
            <a:r>
              <a:rPr lang="de-DE" dirty="0" smtClean="0"/>
              <a:t>OOOXOX</a:t>
            </a:r>
          </a:p>
          <a:p>
            <a:r>
              <a:rPr lang="de-DE" dirty="0" smtClean="0"/>
              <a:t>OOOOOXOOXOOXOO</a:t>
            </a:r>
            <a:r>
              <a:rPr lang="de-DE" b="1" dirty="0" smtClean="0">
                <a:solidFill>
                  <a:srgbClr val="FF0000"/>
                </a:solidFill>
              </a:rPr>
              <a:t>OOXOX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1115616" y="2151809"/>
            <a:ext cx="1008112" cy="369332"/>
          </a:xfrm>
          <a:prstGeom prst="rect">
            <a:avLst/>
          </a:prstGeom>
          <a:solidFill>
            <a:srgbClr val="FF0000">
              <a:alpha val="23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1331640" y="2151809"/>
            <a:ext cx="900568" cy="369332"/>
          </a:xfrm>
          <a:prstGeom prst="rect">
            <a:avLst/>
          </a:prstGeom>
          <a:solidFill>
            <a:srgbClr val="FF0000">
              <a:alpha val="23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360000" y="5022792"/>
            <a:ext cx="4572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X = Spezialfahrzeug</a:t>
            </a:r>
          </a:p>
          <a:p>
            <a:r>
              <a:rPr lang="de-DE" sz="2000" dirty="0" smtClean="0"/>
              <a:t>O = Normales Fahrzeug</a:t>
            </a:r>
            <a:endParaRPr lang="en-US" sz="2000" dirty="0"/>
          </a:p>
        </p:txBody>
      </p:sp>
      <p:sp>
        <p:nvSpPr>
          <p:cNvPr id="12" name="Abgerundetes Rechteck 11"/>
          <p:cNvSpPr/>
          <p:nvPr/>
        </p:nvSpPr>
        <p:spPr>
          <a:xfrm>
            <a:off x="251520" y="4930811"/>
            <a:ext cx="3024336" cy="891848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Abgerundetes Rechteck 12"/>
          <p:cNvSpPr/>
          <p:nvPr/>
        </p:nvSpPr>
        <p:spPr>
          <a:xfrm>
            <a:off x="5040520" y="4223497"/>
            <a:ext cx="3967558" cy="1291325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rgbClr val="FF0000"/>
                </a:solidFill>
              </a:rPr>
              <a:t>5 Verletzungen der Verhältnisrestriktion</a:t>
            </a:r>
          </a:p>
        </p:txBody>
      </p:sp>
    </p:spTree>
    <p:extLst>
      <p:ext uri="{BB962C8B-B14F-4D97-AF65-F5344CB8AC3E}">
        <p14:creationId xmlns:p14="http://schemas.microsoft.com/office/powerpoint/2010/main" val="306604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 animBg="1"/>
      <p:bldP spid="8" grpId="1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„ROADEF-Challenge“ Optimierungsziele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360000" y="1620000"/>
            <a:ext cx="8028424" cy="44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de-DE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Optimierungsziele: Minimierung der Restriktionsverletzungen</a:t>
            </a:r>
            <a:endParaRPr dirty="0"/>
          </a:p>
          <a:p>
            <a:pPr marL="457200" marR="0" lvl="0" indent="-4572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LHG</a:t>
            </a:r>
            <a:endParaRPr dirty="0"/>
          </a:p>
          <a:p>
            <a:pPr marL="457200" marR="0" lvl="0" indent="-4572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LH (falls nicht zwischen Verhältnisrestriktionen differenziert wird) 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HLG</a:t>
            </a:r>
            <a:endParaRPr dirty="0"/>
          </a:p>
          <a:p>
            <a:pPr marL="457200" marR="0" lvl="0" indent="-4572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HGL</a:t>
            </a:r>
            <a:endParaRPr dirty="0"/>
          </a:p>
          <a:p>
            <a:pPr marL="457200" marR="0" lvl="0" indent="-4572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HL (falls nicht zwischen Verhältnisrestriktionen differenziert wird) </a:t>
            </a:r>
            <a:endParaRPr lang="de-DE" sz="20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de-D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de-DE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L= Lackiererei</a:t>
            </a:r>
            <a:endParaRPr lang="de-DE" sz="20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de-D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H=Verhältnisrestriktion hoher Priorität</a:t>
            </a:r>
          </a:p>
          <a:p>
            <a:pPr marL="0" indent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de-DE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G=</a:t>
            </a:r>
            <a:r>
              <a:rPr lang="de-DE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Verhältnisrestriktion </a:t>
            </a:r>
            <a:r>
              <a:rPr lang="de-DE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geringer </a:t>
            </a:r>
            <a:r>
              <a:rPr lang="de-DE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Priorität</a:t>
            </a:r>
          </a:p>
          <a:p>
            <a:pPr marL="0" marR="0" lvl="0" indent="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Abgerundetes Rechteck 3"/>
          <p:cNvSpPr/>
          <p:nvPr/>
        </p:nvSpPr>
        <p:spPr>
          <a:xfrm>
            <a:off x="179512" y="1620000"/>
            <a:ext cx="8111691" cy="2817112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250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„ROADEF-Challenge“ Tagesplanung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360000" y="1620000"/>
            <a:ext cx="8316456" cy="44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Berücksichtigung der Tage D-1, D, </a:t>
            </a:r>
            <a:r>
              <a:rPr lang="de-DE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D+</a:t>
            </a:r>
            <a:r>
              <a:rPr lang="de-DE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endParaRPr dirty="0"/>
          </a:p>
          <a:p>
            <a:pPr marL="342900" marR="0" lvl="0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D-1</a:t>
            </a: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bereits vorgegeben, nicht abänderbar, Berücksichtigung der Restriktionen </a:t>
            </a:r>
            <a:r>
              <a:rPr lang="de-DE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 Übergang von </a:t>
            </a: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D-1 auf </a:t>
            </a:r>
            <a:r>
              <a:rPr lang="de-DE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</a:p>
          <a:p>
            <a:pPr marL="342900" marR="0" lvl="0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endParaRPr dirty="0"/>
          </a:p>
          <a:p>
            <a:pPr marL="342900" marR="0" lvl="0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de-DE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Tag </a:t>
            </a: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der </a:t>
            </a:r>
            <a:r>
              <a:rPr lang="de-DE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Sequenzierung</a:t>
            </a:r>
          </a:p>
          <a:p>
            <a:pPr marL="342900" marR="0" lvl="0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endParaRPr dirty="0"/>
          </a:p>
          <a:p>
            <a:pPr marL="342900" marR="0" lvl="0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D+1</a:t>
            </a: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irrelevant für die Planung von </a:t>
            </a:r>
            <a:r>
              <a:rPr lang="de-DE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</a:p>
          <a:p>
            <a:pPr marL="342900" marR="0" lvl="0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Abgerundetes Rechteck 3"/>
          <p:cNvSpPr/>
          <p:nvPr/>
        </p:nvSpPr>
        <p:spPr>
          <a:xfrm>
            <a:off x="251521" y="1620000"/>
            <a:ext cx="5040560" cy="584864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822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in </a:t>
            </a:r>
            <a:r>
              <a:rPr lang="de-DE" u="sng" dirty="0"/>
              <a:t>Heuristiken</a:t>
            </a:r>
            <a:r>
              <a:rPr lang="de-DE" dirty="0"/>
              <a:t> und Tabu Search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04048" y="3645024"/>
            <a:ext cx="2880320" cy="2304256"/>
          </a:xfrm>
        </p:spPr>
        <p:txBody>
          <a:bodyPr numCol="1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 smtClean="0"/>
              <a:t>schneller </a:t>
            </a:r>
            <a:r>
              <a:rPr lang="de-DE" sz="1400" dirty="0"/>
              <a:t>als exakte Verfahren, dafür keine </a:t>
            </a:r>
            <a:r>
              <a:rPr lang="de-DE" sz="1400" dirty="0" smtClean="0"/>
              <a:t>Optimalitätsgarantie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 smtClean="0"/>
              <a:t>Eröffnungs- &amp; Verbesserungsverfahren</a:t>
            </a:r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 smtClean="0"/>
              <a:t>Hier</a:t>
            </a:r>
            <a:r>
              <a:rPr lang="de-DE" sz="1400" dirty="0"/>
              <a:t>: Tabu </a:t>
            </a:r>
            <a:r>
              <a:rPr lang="de-DE" sz="1400" dirty="0" smtClean="0"/>
              <a:t>Search</a:t>
            </a:r>
            <a:endParaRPr lang="de-DE" sz="1400" dirty="0"/>
          </a:p>
        </p:txBody>
      </p: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844315022"/>
              </p:ext>
            </p:extLst>
          </p:nvPr>
        </p:nvGraphicFramePr>
        <p:xfrm>
          <a:off x="251520" y="1628800"/>
          <a:ext cx="8640960" cy="18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>
          <a:xfrm>
            <a:off x="1818382" y="3645023"/>
            <a:ext cx="2773065" cy="2315419"/>
          </a:xfrm>
        </p:spPr>
        <p:txBody>
          <a:bodyPr numCol="1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 smtClean="0"/>
              <a:t>Optimalitätsgarantie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 smtClean="0"/>
              <a:t>In realen Problemen:      großer Rechenaufwand und hohe Laufzeit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dirty="0"/>
              <a:t>z</a:t>
            </a:r>
            <a:r>
              <a:rPr lang="de-DE" sz="1400" dirty="0" smtClean="0"/>
              <a:t>. B.: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&amp; </a:t>
            </a:r>
            <a:r>
              <a:rPr lang="de-DE" sz="1400" dirty="0" err="1" smtClean="0"/>
              <a:t>Bound</a:t>
            </a:r>
            <a:r>
              <a:rPr lang="de-DE" sz="1400" dirty="0" smtClean="0"/>
              <a:t>,   lineare </a:t>
            </a:r>
            <a:r>
              <a:rPr lang="de-DE" sz="1400" dirty="0"/>
              <a:t>Programmierung</a:t>
            </a:r>
          </a:p>
        </p:txBody>
      </p:sp>
      <p:sp>
        <p:nvSpPr>
          <p:cNvPr id="11" name="Rechteck 10"/>
          <p:cNvSpPr/>
          <p:nvPr/>
        </p:nvSpPr>
        <p:spPr>
          <a:xfrm>
            <a:off x="2231720" y="2420888"/>
            <a:ext cx="5544655" cy="1152128"/>
          </a:xfrm>
          <a:prstGeom prst="rect">
            <a:avLst/>
          </a:prstGeom>
          <a:solidFill>
            <a:schemeClr val="bg1">
              <a:alpha val="34000"/>
            </a:schemeClr>
          </a:solidFill>
          <a:ln w="15875">
            <a:solidFill>
              <a:schemeClr val="bg1"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64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in Heuristiken und </a:t>
            </a:r>
            <a:r>
              <a:rPr lang="de-DE" u="sng" dirty="0"/>
              <a:t>Tabu Search</a:t>
            </a:r>
            <a:endParaRPr lang="de-DE" u="sng" dirty="0">
              <a:effectLst/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2"/>
          <a:stretch/>
        </p:blipFill>
        <p:spPr>
          <a:xfrm>
            <a:off x="358775" y="1817708"/>
            <a:ext cx="4777631" cy="2741892"/>
          </a:xfrm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60032" y="1772816"/>
            <a:ext cx="3838899" cy="43708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smtClean="0"/>
              <a:t>Lösungsverbesserung durch Nachbarschaftssuche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smtClean="0"/>
              <a:t>„Züge“ erzeugen Nachbarschaftslösungen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smtClean="0"/>
              <a:t>Gierige Auswahl des besten Nachbars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1800" dirty="0" smtClean="0"/>
              <a:t>Auffinden lokaler Optima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  <a:p>
            <a:endParaRPr lang="de-DE" sz="1800" dirty="0"/>
          </a:p>
        </p:txBody>
      </p:sp>
      <p:sp>
        <p:nvSpPr>
          <p:cNvPr id="3" name="Ellipse 2"/>
          <p:cNvSpPr/>
          <p:nvPr/>
        </p:nvSpPr>
        <p:spPr>
          <a:xfrm>
            <a:off x="3551692" y="2708920"/>
            <a:ext cx="84203" cy="72008"/>
          </a:xfrm>
          <a:prstGeom prst="ellipse">
            <a:avLst/>
          </a:prstGeom>
          <a:solidFill>
            <a:srgbClr val="0099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67544" y="4567150"/>
            <a:ext cx="4176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0" algn="l"/>
              </a:tabLst>
            </a:pPr>
            <a:r>
              <a:rPr lang="de-DE" sz="1050" dirty="0" smtClean="0"/>
              <a:t>	Aus: Vorlesung „Heuristische Planung in der Logistik“, WS 16/17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38340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in Heuristiken und </a:t>
            </a:r>
            <a:r>
              <a:rPr lang="de-DE" u="sng" dirty="0"/>
              <a:t>Tabu Search</a:t>
            </a:r>
            <a:endParaRPr lang="de-DE" u="sng" dirty="0">
              <a:effectLst/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75" y="1916832"/>
            <a:ext cx="4475602" cy="2619404"/>
          </a:xfrm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60032" y="1772816"/>
            <a:ext cx="3838899" cy="43708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smtClean="0"/>
              <a:t>Gefahr von Suchzyklen um lokale Optima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1800" dirty="0" smtClean="0"/>
              <a:t>„Tabu“ setzen bereits besuchter Lösungen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de-DE" sz="5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 smtClean="0"/>
              <a:t>Akzeptanz vorübergehender Lösungsverschlechterung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1800" dirty="0" smtClean="0"/>
              <a:t>Langfristig: Lösungsverbesserung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000" dirty="0" smtClean="0"/>
          </a:p>
          <a:p>
            <a:r>
              <a:rPr lang="de-DE" sz="1800" dirty="0" smtClean="0"/>
              <a:t>Entscheidend: Gestaltung der Taburegeln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  <a:p>
            <a:endParaRPr lang="de-DE" sz="1800" dirty="0"/>
          </a:p>
        </p:txBody>
      </p:sp>
      <p:sp>
        <p:nvSpPr>
          <p:cNvPr id="7" name="Textfeld 6"/>
          <p:cNvSpPr txBox="1"/>
          <p:nvPr/>
        </p:nvSpPr>
        <p:spPr>
          <a:xfrm>
            <a:off x="467544" y="4437112"/>
            <a:ext cx="4176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0" algn="l"/>
              </a:tabLst>
            </a:pPr>
            <a:r>
              <a:rPr lang="de-DE" sz="1050" dirty="0" smtClean="0"/>
              <a:t>	Aus: Vorlesung „Heuristische Planung in der Logistik“, WS 16/17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3769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in Heuristiken und </a:t>
            </a:r>
            <a:r>
              <a:rPr lang="de-DE" u="sng" dirty="0"/>
              <a:t>Tabu Search</a:t>
            </a:r>
            <a:endParaRPr lang="de-DE" u="sng" dirty="0">
              <a:effectLst/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47" y="2575268"/>
            <a:ext cx="4050564" cy="2370646"/>
          </a:xfrm>
        </p:spPr>
      </p:pic>
      <p:sp>
        <p:nvSpPr>
          <p:cNvPr id="6" name="Abgerundetes Rechteck 5"/>
          <p:cNvSpPr/>
          <p:nvPr/>
        </p:nvSpPr>
        <p:spPr>
          <a:xfrm>
            <a:off x="5424858" y="1704968"/>
            <a:ext cx="2088232" cy="446856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5424858" y="1743730"/>
            <a:ext cx="2088232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Ausgangslösung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4139952" y="2548824"/>
            <a:ext cx="2088232" cy="446856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139952" y="258758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+mn-lt"/>
              </a:rPr>
              <a:t>Nachbarschaft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6710089" y="2548028"/>
            <a:ext cx="2088232" cy="446856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6710089" y="258679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>
                <a:latin typeface="+mn-lt"/>
              </a:defRPr>
            </a:lvl1pPr>
          </a:lstStyle>
          <a:p>
            <a:r>
              <a:rPr lang="de-DE" dirty="0"/>
              <a:t>Züge</a:t>
            </a:r>
          </a:p>
        </p:txBody>
      </p:sp>
      <p:sp>
        <p:nvSpPr>
          <p:cNvPr id="12" name="Abgerundetes Rechteck 11"/>
          <p:cNvSpPr/>
          <p:nvPr/>
        </p:nvSpPr>
        <p:spPr>
          <a:xfrm>
            <a:off x="5642430" y="4792025"/>
            <a:ext cx="1675564" cy="307778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5631192" y="4792025"/>
            <a:ext cx="167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400">
                <a:latin typeface="+mn-lt"/>
              </a:defRPr>
            </a:lvl1pPr>
          </a:lstStyle>
          <a:p>
            <a:r>
              <a:rPr lang="de-DE" dirty="0"/>
              <a:t>Tabudauer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5424858" y="3789040"/>
            <a:ext cx="2088232" cy="446856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5424858" y="382780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>
                <a:latin typeface="+mn-lt"/>
              </a:defRPr>
            </a:lvl1pPr>
          </a:lstStyle>
          <a:p>
            <a:r>
              <a:rPr lang="de-DE" dirty="0"/>
              <a:t>Tabuliste</a:t>
            </a:r>
          </a:p>
        </p:txBody>
      </p:sp>
      <p:sp>
        <p:nvSpPr>
          <p:cNvPr id="16" name="Abgerundetes Rechteck 15"/>
          <p:cNvSpPr/>
          <p:nvPr/>
        </p:nvSpPr>
        <p:spPr>
          <a:xfrm>
            <a:off x="5424856" y="5466507"/>
            <a:ext cx="2088232" cy="446856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5424856" y="5505269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>
                <a:latin typeface="+mn-lt"/>
              </a:defRPr>
            </a:lvl1pPr>
          </a:lstStyle>
          <a:p>
            <a:r>
              <a:rPr lang="de-DE" dirty="0"/>
              <a:t>Abbruchkriterium</a:t>
            </a:r>
          </a:p>
        </p:txBody>
      </p:sp>
      <p:sp>
        <p:nvSpPr>
          <p:cNvPr id="18" name="Abgerundetes Rechteck 17"/>
          <p:cNvSpPr/>
          <p:nvPr/>
        </p:nvSpPr>
        <p:spPr>
          <a:xfrm>
            <a:off x="6916423" y="3068960"/>
            <a:ext cx="1675564" cy="307777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/>
          <p:cNvSpPr txBox="1"/>
          <p:nvPr/>
        </p:nvSpPr>
        <p:spPr>
          <a:xfrm>
            <a:off x="6916423" y="3068960"/>
            <a:ext cx="167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>
                <a:latin typeface="+mn-lt"/>
              </a:defRPr>
            </a:lvl1pPr>
          </a:lstStyle>
          <a:p>
            <a:r>
              <a:rPr lang="de-DE" sz="1400" dirty="0"/>
              <a:t>Züge erzwingen ?</a:t>
            </a:r>
          </a:p>
        </p:txBody>
      </p:sp>
      <p:sp>
        <p:nvSpPr>
          <p:cNvPr id="20" name="Abgerundetes Rechteck 19"/>
          <p:cNvSpPr/>
          <p:nvPr/>
        </p:nvSpPr>
        <p:spPr>
          <a:xfrm>
            <a:off x="5631191" y="4365718"/>
            <a:ext cx="1675564" cy="307777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/>
          <p:cNvSpPr txBox="1"/>
          <p:nvPr/>
        </p:nvSpPr>
        <p:spPr>
          <a:xfrm>
            <a:off x="5631190" y="4365718"/>
            <a:ext cx="1675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400">
                <a:latin typeface="+mn-lt"/>
              </a:defRPr>
            </a:lvl1pPr>
          </a:lstStyle>
          <a:p>
            <a:r>
              <a:rPr lang="de-DE" dirty="0"/>
              <a:t>verbotene Züge</a:t>
            </a:r>
          </a:p>
        </p:txBody>
      </p:sp>
      <p:pic>
        <p:nvPicPr>
          <p:cNvPr id="1026" name="Picture 2" descr="C:\Users\Thomas!\AppData\Local\Microsoft\Windows\INetCache\IE\8GXKXPXZ\check-mark-1292787_64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972" y="1575145"/>
            <a:ext cx="720000" cy="70650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:\Users\Thomas!\AppData\Local\Microsoft\Windows\INetCache\IE\8GXKXPXZ\check-mark-1292787_64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068" y="2419001"/>
            <a:ext cx="720000" cy="70650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Thomas!\AppData\Local\Microsoft\Windows\INetCache\IE\8GXKXPXZ\check-mark-1292787_64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205" y="2641633"/>
            <a:ext cx="720000" cy="7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:\Users\Thomas!\AppData\Local\Microsoft\Windows\INetCache\IE\8GXKXPXZ\check-mark-1292787_64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972" y="5336684"/>
            <a:ext cx="720000" cy="70650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:\Users\Thomas!\AppData\Local\Microsoft\Windows\INetCache\IE\8GXKXPXZ\check-mark-1292787_64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972" y="4365718"/>
            <a:ext cx="720000" cy="70650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Thomas!\AppData\Local\Microsoft\Windows\INetCache\IE\8GXKXPXZ\check-mark-1292787_64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972" y="3659217"/>
            <a:ext cx="720000" cy="70650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feld 26"/>
          <p:cNvSpPr txBox="1"/>
          <p:nvPr/>
        </p:nvSpPr>
        <p:spPr>
          <a:xfrm>
            <a:off x="467544" y="4838963"/>
            <a:ext cx="4176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0" algn="l"/>
              </a:tabLst>
            </a:pPr>
            <a:r>
              <a:rPr lang="de-DE" sz="1000" dirty="0" smtClean="0"/>
              <a:t>	Aus: Vorlesung „Heuristische Planung in der Logistik“, WS 16/17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1120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6228224" cy="447994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de-DE" dirty="0" smtClean="0"/>
              <a:t>Einführung in die Thematik</a:t>
            </a:r>
          </a:p>
          <a:p>
            <a:pPr marL="514350" indent="-514350">
              <a:buFont typeface="+mj-lt"/>
              <a:buAutoNum type="romanUcPeriod"/>
            </a:pPr>
            <a:r>
              <a:rPr lang="de-DE" dirty="0" smtClean="0"/>
              <a:t>Begriffsdefinition Car-</a:t>
            </a:r>
            <a:r>
              <a:rPr lang="de-DE" dirty="0" err="1" smtClean="0"/>
              <a:t>Sequencing</a:t>
            </a:r>
            <a:r>
              <a:rPr lang="de-DE" dirty="0" smtClean="0"/>
              <a:t>-Problem</a:t>
            </a:r>
          </a:p>
          <a:p>
            <a:pPr marL="514350" indent="-514350">
              <a:buFont typeface="+mj-lt"/>
              <a:buAutoNum type="romanUcPeriod"/>
            </a:pPr>
            <a:r>
              <a:rPr lang="de-DE" dirty="0"/>
              <a:t>Motivation </a:t>
            </a:r>
            <a:r>
              <a:rPr lang="de-DE" dirty="0" smtClean="0"/>
              <a:t>des Car-</a:t>
            </a:r>
            <a:r>
              <a:rPr lang="de-DE" dirty="0" err="1" smtClean="0"/>
              <a:t>Sequencing</a:t>
            </a:r>
            <a:r>
              <a:rPr lang="de-DE" dirty="0" smtClean="0"/>
              <a:t> </a:t>
            </a:r>
            <a:r>
              <a:rPr lang="de-DE" dirty="0"/>
              <a:t>als Teil </a:t>
            </a:r>
            <a:r>
              <a:rPr lang="de-DE" dirty="0" smtClean="0"/>
              <a:t>der strategischen Unternehmensplanung</a:t>
            </a:r>
          </a:p>
          <a:p>
            <a:pPr marL="514350" indent="-514350">
              <a:buFont typeface="+mj-lt"/>
              <a:buAutoNum type="romanUcPeriod"/>
            </a:pPr>
            <a:r>
              <a:rPr lang="de-DE" dirty="0" smtClean="0"/>
              <a:t>Erläuterung der Fallstudie „ROADEF“</a:t>
            </a:r>
          </a:p>
          <a:p>
            <a:pPr marL="514350" indent="-514350">
              <a:buFont typeface="+mj-lt"/>
              <a:buAutoNum type="romanUcPeriod"/>
            </a:pPr>
            <a:r>
              <a:rPr lang="de-DE" dirty="0" smtClean="0"/>
              <a:t>Einführung in Heuristiken und Tabu Search</a:t>
            </a:r>
          </a:p>
          <a:p>
            <a:pPr marL="514350" indent="-514350">
              <a:buFont typeface="+mj-lt"/>
              <a:buAutoNum type="romanUcPeriod"/>
            </a:pPr>
            <a:r>
              <a:rPr lang="de-DE" dirty="0" smtClean="0"/>
              <a:t>Grundlagen der </a:t>
            </a:r>
            <a:r>
              <a:rPr lang="de-DE" dirty="0" err="1" smtClean="0"/>
              <a:t>Iterated</a:t>
            </a:r>
            <a:r>
              <a:rPr lang="de-DE" dirty="0" smtClean="0"/>
              <a:t> Tabu Search (ITS)</a:t>
            </a:r>
          </a:p>
          <a:p>
            <a:pPr marL="514350" indent="-514350">
              <a:buFont typeface="+mj-lt"/>
              <a:buAutoNum type="romanUcPeriod"/>
            </a:pPr>
            <a:r>
              <a:rPr lang="de-DE" dirty="0" smtClean="0"/>
              <a:t>Implementierung der ITS</a:t>
            </a:r>
          </a:p>
          <a:p>
            <a:pPr marL="514350" indent="-514350">
              <a:buFont typeface="+mj-lt"/>
              <a:buAutoNum type="romanUcPeriod"/>
            </a:pPr>
            <a:r>
              <a:rPr lang="de-DE" dirty="0" smtClean="0"/>
              <a:t>Live Demonstration</a:t>
            </a:r>
          </a:p>
          <a:p>
            <a:pPr marL="514350" indent="-514350">
              <a:buFont typeface="+mj-lt"/>
              <a:buAutoNum type="romanUcPeriod"/>
            </a:pPr>
            <a:r>
              <a:rPr lang="de-DE" dirty="0" smtClean="0"/>
              <a:t>Ausblick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58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/>
          <p:cNvSpPr txBox="1"/>
          <p:nvPr/>
        </p:nvSpPr>
        <p:spPr>
          <a:xfrm>
            <a:off x="251520" y="5229200"/>
            <a:ext cx="432048" cy="408623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/>
          </a:lstStyle>
          <a:p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51520" y="3140968"/>
            <a:ext cx="432048" cy="408623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/>
          </a:lstStyle>
          <a:p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51520" y="2348880"/>
            <a:ext cx="432048" cy="408623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/>
          </a:lstStyle>
          <a:p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251520" y="1679292"/>
            <a:ext cx="432048" cy="408623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/>
          </a:lstStyle>
          <a:p>
            <a:endParaRPr lang="de-DE" dirty="0"/>
          </a:p>
        </p:txBody>
      </p:sp>
      <p:pic>
        <p:nvPicPr>
          <p:cNvPr id="2050" name="Picture 2" descr="C:\Users\Thomas!\AppData\Local\Microsoft\Windows\INetCache\IE\JCB9689Z\arrows-381439_64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92" y="3201144"/>
            <a:ext cx="1418080" cy="146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der </a:t>
            </a:r>
            <a:r>
              <a:rPr lang="de-DE" dirty="0" err="1"/>
              <a:t>Iterated</a:t>
            </a:r>
            <a:r>
              <a:rPr lang="de-DE" dirty="0"/>
              <a:t> Tabu Search (ITS)</a:t>
            </a:r>
          </a:p>
        </p:txBody>
      </p:sp>
      <p:sp>
        <p:nvSpPr>
          <p:cNvPr id="6" name="Rechteck 5"/>
          <p:cNvSpPr/>
          <p:nvPr/>
        </p:nvSpPr>
        <p:spPr>
          <a:xfrm>
            <a:off x="2195736" y="3140968"/>
            <a:ext cx="1728192" cy="1584176"/>
          </a:xfrm>
          <a:prstGeom prst="rect">
            <a:avLst/>
          </a:prstGeom>
          <a:solidFill>
            <a:schemeClr val="bg1">
              <a:alpha val="70000"/>
            </a:schemeClr>
          </a:solidFill>
          <a:ln w="15875">
            <a:solidFill>
              <a:schemeClr val="bg1"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360000" y="1628801"/>
                <a:ext cx="6823569" cy="3528392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de-DE" dirty="0" smtClean="0"/>
                  <a:t>Startlösung s</a:t>
                </a:r>
                <a:r>
                  <a:rPr lang="de-DE" baseline="-25000" dirty="0" smtClean="0"/>
                  <a:t>0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de-DE" sz="1400" baseline="-250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dirty="0" smtClean="0"/>
                  <a:t>Tabu Search </a:t>
                </a:r>
                <a:r>
                  <a:rPr lang="de-DE" dirty="0" smtClean="0">
                    <a:sym typeface="Wingdings 3"/>
                  </a:rPr>
                  <a:t>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de-DE" dirty="0" smtClean="0"/>
              </a:p>
              <a:p>
                <a:pPr marL="457200" indent="-457200">
                  <a:buFont typeface="+mj-lt"/>
                  <a:buAutoNum type="arabicPeriod"/>
                </a:pPr>
                <a:endParaRPr lang="de-DE" sz="1400" dirty="0" smtClean="0"/>
              </a:p>
              <a:p>
                <a:pPr marL="457200" indent="-457200">
                  <a:buFont typeface="+mj-lt"/>
                  <a:buAutoNum type="arabicPeriod"/>
                  <a:tabLst>
                    <a:tab pos="809625" algn="l"/>
                  </a:tabLst>
                </a:pPr>
                <a:r>
                  <a:rPr lang="de-DE" sz="1800" dirty="0" smtClean="0"/>
                  <a:t>a)</a:t>
                </a:r>
                <a:r>
                  <a:rPr lang="de-DE" dirty="0" smtClean="0"/>
                  <a:t>	</a:t>
                </a:r>
                <a:r>
                  <a:rPr lang="de-DE" sz="1800" dirty="0" smtClean="0"/>
                  <a:t>Perturbationsmechanismus</a:t>
                </a:r>
                <a:r>
                  <a:rPr lang="de-DE" dirty="0" smtClean="0"/>
                  <a:t> </a:t>
                </a:r>
                <a:r>
                  <a:rPr lang="de-DE" dirty="0">
                    <a:sym typeface="Wingdings 3"/>
                  </a:rPr>
                  <a:t>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de-DE" dirty="0"/>
              </a:p>
              <a:p>
                <a:pPr marL="0" indent="0">
                  <a:tabLst>
                    <a:tab pos="446088" algn="l"/>
                    <a:tab pos="809625" algn="l"/>
                  </a:tabLst>
                </a:pPr>
                <a:r>
                  <a:rPr lang="de-DE" dirty="0"/>
                  <a:t>	</a:t>
                </a:r>
                <a:r>
                  <a:rPr lang="de-DE" sz="1800" dirty="0" smtClean="0"/>
                  <a:t>b)</a:t>
                </a:r>
                <a:r>
                  <a:rPr lang="de-DE" dirty="0" smtClean="0"/>
                  <a:t>	</a:t>
                </a:r>
                <a:r>
                  <a:rPr lang="de-DE" sz="1800" dirty="0" smtClean="0"/>
                  <a:t>Tabu Search</a:t>
                </a:r>
                <a:r>
                  <a:rPr lang="de-DE" dirty="0" smtClean="0"/>
                  <a:t> </a:t>
                </a:r>
                <a:r>
                  <a:rPr lang="de-DE" dirty="0">
                    <a:sym typeface="Wingdings 3"/>
                  </a:rPr>
                  <a:t>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de-DE" dirty="0" smtClean="0"/>
              </a:p>
              <a:p>
                <a:pPr marL="0" indent="0">
                  <a:spcAft>
                    <a:spcPts val="200"/>
                  </a:spcAft>
                  <a:tabLst>
                    <a:tab pos="446088" algn="l"/>
                    <a:tab pos="809625" algn="l"/>
                    <a:tab pos="3228975" algn="l"/>
                    <a:tab pos="3857625" algn="l"/>
                  </a:tabLst>
                </a:pPr>
                <a:r>
                  <a:rPr lang="de-DE" dirty="0"/>
                  <a:t>	</a:t>
                </a:r>
                <a:r>
                  <a:rPr lang="de-DE" sz="1800" dirty="0" smtClean="0"/>
                  <a:t>c)</a:t>
                </a:r>
                <a:r>
                  <a:rPr lang="de-DE" dirty="0" smtClean="0"/>
                  <a:t>	</a:t>
                </a:r>
                <a:r>
                  <a:rPr lang="de-DE" sz="1800" dirty="0" smtClean="0"/>
                  <a:t>Akzeptanzkriterium:</a:t>
                </a:r>
                <a:r>
                  <a:rPr lang="de-DE" dirty="0" smtClean="0"/>
                  <a:t>		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/>
                          </a:rPr>
                          <m:t>𝑠</m:t>
                        </m:r>
                      </m:e>
                    </m:acc>
                    <m:r>
                      <a:rPr lang="de-DE" i="1">
                        <a:latin typeface="Cambria Math"/>
                      </a:rPr>
                      <m:t> </m:t>
                    </m:r>
                  </m:oMath>
                </a14:m>
                <a:r>
                  <a:rPr lang="de-DE" dirty="0">
                    <a:sym typeface="Wingdings 3"/>
                  </a:rPr>
                  <a:t>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/>
                          </a:rPr>
                          <m:t>𝑠</m:t>
                        </m:r>
                      </m:e>
                    </m:acc>
                  </m:oMath>
                </a14:m>
                <a:endParaRPr lang="de-DE" dirty="0" smtClean="0"/>
              </a:p>
              <a:p>
                <a:pPr marL="0" indent="0">
                  <a:tabLst>
                    <a:tab pos="446088" algn="l"/>
                    <a:tab pos="809625" algn="l"/>
                    <a:tab pos="3228975" algn="l"/>
                    <a:tab pos="3943350" algn="l"/>
                  </a:tabLst>
                </a:pPr>
                <a:r>
                  <a:rPr lang="de-DE" dirty="0"/>
                  <a:t>	</a:t>
                </a:r>
                <a:r>
                  <a:rPr lang="de-DE" dirty="0" smtClean="0"/>
                  <a:t>		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>
                        <a:latin typeface="Cambria Math" panose="02040503050406030204" pitchFamily="18" charset="0"/>
                      </a:rPr>
                      <m:t>zur</m:t>
                    </m:r>
                    <m:r>
                      <a:rPr lang="de-DE" sz="1800">
                        <a:latin typeface="Cambria Math" panose="02040503050406030204" pitchFamily="18" charset="0"/>
                      </a:rPr>
                      <m:t>ü</m:t>
                    </m:r>
                    <m:r>
                      <m:rPr>
                        <m:sty m:val="p"/>
                      </m:rPr>
                      <a:rPr lang="de-DE" sz="1800">
                        <a:latin typeface="Cambria Math" panose="02040503050406030204" pitchFamily="18" charset="0"/>
                      </a:rPr>
                      <m:t>ck</m:t>
                    </m:r>
                    <m:r>
                      <a:rPr lang="de-DE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800">
                        <a:latin typeface="Cambria Math" panose="02040503050406030204" pitchFamily="18" charset="0"/>
                      </a:rPr>
                      <m:t>zu</m:t>
                    </m:r>
                    <m:r>
                      <a:rPr lang="de-DE" sz="180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de-DE" sz="1800" dirty="0"/>
              </a:p>
              <a:p>
                <a:pPr marL="0" indent="0">
                  <a:tabLst>
                    <a:tab pos="446088" algn="l"/>
                  </a:tabLst>
                </a:pPr>
                <a:endParaRPr lang="de-DE" sz="1400" dirty="0" smtClean="0"/>
              </a:p>
              <a:p>
                <a:pPr marL="457200" indent="-457200">
                  <a:buFont typeface="+mj-lt"/>
                  <a:buAutoNum type="arabicPeriod" startAt="4"/>
                  <a:tabLst>
                    <a:tab pos="446088" algn="l"/>
                  </a:tabLst>
                </a:pPr>
                <a:r>
                  <a:rPr lang="de-DE" dirty="0" smtClean="0"/>
                  <a:t>Rückgabe der besten gefundenen Lösung s*</a:t>
                </a:r>
                <a:endParaRPr lang="de-DE" dirty="0"/>
              </a:p>
              <a:p>
                <a:pPr marL="457200" indent="-457200">
                  <a:buFont typeface="+mj-lt"/>
                  <a:buAutoNum type="arabicPeriod" startAt="4"/>
                </a:pPr>
                <a:endParaRPr lang="de-DE" dirty="0" smtClean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00" y="1628801"/>
                <a:ext cx="6823569" cy="3528392"/>
              </a:xfrm>
              <a:blipFill rotWithShape="1">
                <a:blip r:embed="rId4" cstate="print"/>
                <a:stretch>
                  <a:fillRect l="-2055" b="-179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/>
          <p:cNvSpPr txBox="1"/>
          <p:nvPr/>
        </p:nvSpPr>
        <p:spPr>
          <a:xfrm>
            <a:off x="684659" y="3140968"/>
            <a:ext cx="432048" cy="408623"/>
          </a:xfrm>
          <a:prstGeom prst="roundRect">
            <a:avLst/>
          </a:prstGeom>
          <a:solidFill>
            <a:srgbClr val="33CCFF">
              <a:alpha val="5000"/>
            </a:srgbClr>
          </a:solidFill>
          <a:ln>
            <a:solidFill>
              <a:srgbClr val="33CCFF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/>
          </a:lstStyle>
          <a:p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684659" y="3573016"/>
            <a:ext cx="432048" cy="408623"/>
          </a:xfrm>
          <a:prstGeom prst="roundRect">
            <a:avLst/>
          </a:prstGeom>
          <a:solidFill>
            <a:srgbClr val="33CCFF">
              <a:alpha val="5000"/>
            </a:srgbClr>
          </a:solidFill>
          <a:ln>
            <a:solidFill>
              <a:srgbClr val="33CCFF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/>
          </a:lstStyle>
          <a:p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684659" y="4005064"/>
            <a:ext cx="432048" cy="408623"/>
          </a:xfrm>
          <a:prstGeom prst="roundRect">
            <a:avLst/>
          </a:prstGeom>
          <a:solidFill>
            <a:srgbClr val="33CCFF">
              <a:alpha val="5000"/>
            </a:srgbClr>
          </a:solidFill>
          <a:ln>
            <a:solidFill>
              <a:srgbClr val="33CCFF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/>
          </a:lstStyle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251520" y="1188650"/>
            <a:ext cx="5904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0" algn="l"/>
              </a:tabLst>
            </a:pPr>
            <a:r>
              <a:rPr lang="de-DE" sz="1200" dirty="0" smtClean="0"/>
              <a:t>	Nach </a:t>
            </a:r>
            <a:r>
              <a:rPr lang="de-DE" sz="1200" dirty="0" err="1" smtClean="0"/>
              <a:t>Cordeau</a:t>
            </a:r>
            <a:r>
              <a:rPr lang="de-DE" sz="1200" dirty="0" smtClean="0"/>
              <a:t> et al. </a:t>
            </a:r>
            <a:r>
              <a:rPr lang="de-DE" sz="1200" dirty="0"/>
              <a:t>(</a:t>
            </a:r>
            <a:r>
              <a:rPr lang="de-DE" sz="1200" dirty="0" smtClean="0"/>
              <a:t>2007): </a:t>
            </a:r>
            <a:r>
              <a:rPr lang="en-US" sz="1200" dirty="0"/>
              <a:t>Iterated </a:t>
            </a:r>
            <a:r>
              <a:rPr lang="en-US" sz="1200" dirty="0" err="1"/>
              <a:t>Tabu</a:t>
            </a:r>
            <a:r>
              <a:rPr lang="en-US" sz="1200" dirty="0"/>
              <a:t> Search for the car sequencing </a:t>
            </a:r>
            <a:r>
              <a:rPr lang="en-US" sz="1200" dirty="0" smtClean="0"/>
              <a:t>problem.</a:t>
            </a:r>
            <a:endParaRPr lang="de-DE" sz="1200" dirty="0"/>
          </a:p>
        </p:txBody>
      </p:sp>
      <p:pic>
        <p:nvPicPr>
          <p:cNvPr id="16" name="Picture 2" descr="C:\Users\Thomas!\AppData\Local\Microsoft\Windows\INetCache\IE\8GXKXPXZ\check-mark-1292787_64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72" y="4075087"/>
            <a:ext cx="360000" cy="35325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fik 16" descr="C:\Users\Thomas!\AppData\Local\Microsoft\Windows\INetCache\IE\JCB9689Z\alphabet-150831_960_720[1]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73" y="4578085"/>
            <a:ext cx="360000" cy="29411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hteck 17"/>
          <p:cNvSpPr/>
          <p:nvPr/>
        </p:nvSpPr>
        <p:spPr>
          <a:xfrm>
            <a:off x="168433" y="1617427"/>
            <a:ext cx="7920879" cy="4497456"/>
          </a:xfrm>
          <a:prstGeom prst="rect">
            <a:avLst/>
          </a:prstGeom>
          <a:solidFill>
            <a:schemeClr val="bg1">
              <a:alpha val="56000"/>
            </a:schemeClr>
          </a:solidFill>
          <a:ln w="15875">
            <a:solidFill>
              <a:schemeClr val="bg1"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tabLst>
                <a:tab pos="990600" algn="l"/>
              </a:tabLst>
            </a:pPr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683569" y="2276871"/>
            <a:ext cx="2376264" cy="504057"/>
          </a:xfrm>
          <a:prstGeom prst="round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Picture 2" descr="C:\Users\Thomas!\AppData\Local\Microsoft\Windows\INetCache\IE\8GXKXPXZ\check-mark-1292787_640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17427"/>
            <a:ext cx="503976" cy="4945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47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uiExpand="1" animBg="1"/>
      <p:bldP spid="10" grpId="0" uiExpand="1" animBg="1"/>
      <p:bldP spid="5" grpId="0" uiExpand="1" animBg="1"/>
      <p:bldP spid="2" grpId="0"/>
      <p:bldP spid="6" grpId="0" uiExpand="1" animBg="1"/>
      <p:bldP spid="3" grpId="0" uiExpand="1" build="p"/>
      <p:bldP spid="13" grpId="0" uiExpand="1" animBg="1"/>
      <p:bldP spid="14" grpId="0" uiExpand="1" animBg="1"/>
      <p:bldP spid="15" grpId="0" uiExpand="1" animBg="1"/>
      <p:bldP spid="18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der </a:t>
            </a:r>
            <a:r>
              <a:rPr lang="de-DE" dirty="0" err="1"/>
              <a:t>Iterated</a:t>
            </a:r>
            <a:r>
              <a:rPr lang="de-DE" dirty="0"/>
              <a:t> Tabu Search (ITS)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7164328" cy="4479943"/>
          </a:xfrm>
        </p:spPr>
        <p:txBody>
          <a:bodyPr/>
          <a:lstStyle/>
          <a:p>
            <a:r>
              <a:rPr lang="de-DE" dirty="0" smtClean="0"/>
              <a:t>Tabu Search</a:t>
            </a:r>
          </a:p>
          <a:p>
            <a:pPr marL="0" indent="0"/>
            <a:endParaRPr lang="de-DE" sz="9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Anfangslösung aus Input-Datei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Zwei Züge:</a:t>
            </a:r>
          </a:p>
          <a:p>
            <a:pPr marL="701675" lvl="2" indent="-342900">
              <a:buFont typeface="+mj-lt"/>
              <a:buAutoNum type="arabicPeriod"/>
            </a:pPr>
            <a:r>
              <a:rPr lang="de-DE" sz="1400" dirty="0"/>
              <a:t>Verschieben eines Fahrzeugs an eine andere Stelle im Produktionsablauf</a:t>
            </a:r>
          </a:p>
          <a:p>
            <a:pPr marL="701675" lvl="2" indent="-342900">
              <a:buFont typeface="+mj-lt"/>
              <a:buAutoNum type="arabicPeriod"/>
            </a:pPr>
            <a:r>
              <a:rPr lang="de-DE" sz="1400" dirty="0"/>
              <a:t>Tausch der Positionen zweier verschiedener </a:t>
            </a:r>
            <a:r>
              <a:rPr lang="de-DE" sz="1400" dirty="0" smtClean="0"/>
              <a:t>Fahrzeuge</a:t>
            </a:r>
          </a:p>
          <a:p>
            <a:pPr marL="701675" lvl="2" indent="-342900">
              <a:buFont typeface="+mj-lt"/>
              <a:buAutoNum type="arabicPeriod"/>
            </a:pPr>
            <a:endParaRPr lang="de-DE" sz="105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Tabudauer </a:t>
            </a:r>
            <a:r>
              <a:rPr lang="el-GR" dirty="0" smtClean="0"/>
              <a:t>θ</a:t>
            </a:r>
            <a:r>
              <a:rPr lang="de-DE" dirty="0" smtClean="0"/>
              <a:t> </a:t>
            </a:r>
            <a:r>
              <a:rPr lang="el-GR" dirty="0" smtClean="0"/>
              <a:t>=</a:t>
            </a:r>
            <a:r>
              <a:rPr lang="de-DE" dirty="0" smtClean="0"/>
              <a:t> 200 Iterationen</a:t>
            </a:r>
          </a:p>
          <a:p>
            <a:pPr marL="714375" lvl="2" indent="-355600">
              <a:buFont typeface="Arial" panose="020B0604020202020204" pitchFamily="34" charset="0"/>
              <a:buChar char="•"/>
            </a:pPr>
            <a:r>
              <a:rPr lang="de-DE" sz="1400" dirty="0" smtClean="0"/>
              <a:t>Aspirationskriterium: Erreichen einer neuen global besten Lösung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  <p:sp>
        <p:nvSpPr>
          <p:cNvPr id="4" name="Abgerundetes Rechteck 3"/>
          <p:cNvSpPr/>
          <p:nvPr/>
        </p:nvSpPr>
        <p:spPr>
          <a:xfrm>
            <a:off x="251520" y="1620000"/>
            <a:ext cx="1800200" cy="512856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51520" y="1188650"/>
            <a:ext cx="5904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0" algn="l"/>
              </a:tabLst>
            </a:pPr>
            <a:r>
              <a:rPr lang="de-DE" sz="1200" dirty="0" smtClean="0"/>
              <a:t>	Nach </a:t>
            </a:r>
            <a:r>
              <a:rPr lang="de-DE" sz="1200" dirty="0" err="1" smtClean="0"/>
              <a:t>Cordeau</a:t>
            </a:r>
            <a:r>
              <a:rPr lang="de-DE" sz="1200" dirty="0" smtClean="0"/>
              <a:t> et al. </a:t>
            </a:r>
            <a:r>
              <a:rPr lang="de-DE" sz="1200" dirty="0"/>
              <a:t>(</a:t>
            </a:r>
            <a:r>
              <a:rPr lang="de-DE" sz="1200" dirty="0" smtClean="0"/>
              <a:t>2007): </a:t>
            </a:r>
            <a:r>
              <a:rPr lang="en-US" sz="1200" dirty="0"/>
              <a:t>Iterated </a:t>
            </a:r>
            <a:r>
              <a:rPr lang="en-US" sz="1200" dirty="0" err="1"/>
              <a:t>Tabu</a:t>
            </a:r>
            <a:r>
              <a:rPr lang="en-US" sz="1200" dirty="0"/>
              <a:t> Search for the car sequencing </a:t>
            </a:r>
            <a:r>
              <a:rPr lang="en-US" sz="1200" dirty="0" smtClean="0"/>
              <a:t>problem.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14217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/>
          <p:cNvSpPr txBox="1"/>
          <p:nvPr/>
        </p:nvSpPr>
        <p:spPr>
          <a:xfrm>
            <a:off x="251520" y="5229200"/>
            <a:ext cx="432048" cy="408623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/>
          </a:lstStyle>
          <a:p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51520" y="3140968"/>
            <a:ext cx="432048" cy="408623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/>
          </a:lstStyle>
          <a:p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51520" y="2348880"/>
            <a:ext cx="432048" cy="408623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/>
          </a:lstStyle>
          <a:p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251520" y="1679292"/>
            <a:ext cx="432048" cy="408623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/>
          </a:lstStyle>
          <a:p>
            <a:endParaRPr lang="de-DE" dirty="0"/>
          </a:p>
        </p:txBody>
      </p:sp>
      <p:pic>
        <p:nvPicPr>
          <p:cNvPr id="2050" name="Picture 2" descr="C:\Users\Thomas!\AppData\Local\Microsoft\Windows\INetCache\IE\JCB9689Z\arrows-381439_64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92" y="3201144"/>
            <a:ext cx="1418080" cy="146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der </a:t>
            </a:r>
            <a:r>
              <a:rPr lang="de-DE" dirty="0" err="1"/>
              <a:t>Iterated</a:t>
            </a:r>
            <a:r>
              <a:rPr lang="de-DE" dirty="0"/>
              <a:t> Tabu Search (ITS)</a:t>
            </a:r>
          </a:p>
        </p:txBody>
      </p:sp>
      <p:sp>
        <p:nvSpPr>
          <p:cNvPr id="6" name="Rechteck 5"/>
          <p:cNvSpPr/>
          <p:nvPr/>
        </p:nvSpPr>
        <p:spPr>
          <a:xfrm>
            <a:off x="2195736" y="3140968"/>
            <a:ext cx="1728192" cy="1584176"/>
          </a:xfrm>
          <a:prstGeom prst="rect">
            <a:avLst/>
          </a:prstGeom>
          <a:solidFill>
            <a:schemeClr val="bg1">
              <a:alpha val="70000"/>
            </a:schemeClr>
          </a:solidFill>
          <a:ln w="15875">
            <a:solidFill>
              <a:schemeClr val="bg1"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360000" y="1628801"/>
                <a:ext cx="6823569" cy="3528392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de-DE" dirty="0" smtClean="0"/>
                  <a:t>Startlösung s</a:t>
                </a:r>
                <a:r>
                  <a:rPr lang="de-DE" baseline="-25000" dirty="0" smtClean="0"/>
                  <a:t>0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de-DE" sz="1400" baseline="-250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dirty="0" smtClean="0"/>
                  <a:t>Tabu Search </a:t>
                </a:r>
                <a:r>
                  <a:rPr lang="de-DE" dirty="0" smtClean="0">
                    <a:sym typeface="Wingdings 3"/>
                  </a:rPr>
                  <a:t>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de-DE" dirty="0" smtClean="0"/>
              </a:p>
              <a:p>
                <a:pPr marL="457200" indent="-457200">
                  <a:buFont typeface="+mj-lt"/>
                  <a:buAutoNum type="arabicPeriod"/>
                </a:pPr>
                <a:endParaRPr lang="de-DE" sz="1400" dirty="0" smtClean="0"/>
              </a:p>
              <a:p>
                <a:pPr marL="457200" indent="-457200">
                  <a:buFont typeface="+mj-lt"/>
                  <a:buAutoNum type="arabicPeriod"/>
                  <a:tabLst>
                    <a:tab pos="809625" algn="l"/>
                  </a:tabLst>
                </a:pPr>
                <a:r>
                  <a:rPr lang="de-DE" sz="1800" dirty="0" smtClean="0"/>
                  <a:t>a)</a:t>
                </a:r>
                <a:r>
                  <a:rPr lang="de-DE" dirty="0" smtClean="0"/>
                  <a:t>	</a:t>
                </a:r>
                <a:r>
                  <a:rPr lang="de-DE" sz="1800" dirty="0" smtClean="0"/>
                  <a:t>Perturbationsmechanismus</a:t>
                </a:r>
                <a:r>
                  <a:rPr lang="de-DE" dirty="0" smtClean="0"/>
                  <a:t> </a:t>
                </a:r>
                <a:r>
                  <a:rPr lang="de-DE" dirty="0">
                    <a:sym typeface="Wingdings 3"/>
                  </a:rPr>
                  <a:t>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de-DE" dirty="0"/>
              </a:p>
              <a:p>
                <a:pPr marL="0" indent="0">
                  <a:tabLst>
                    <a:tab pos="446088" algn="l"/>
                    <a:tab pos="809625" algn="l"/>
                  </a:tabLst>
                </a:pPr>
                <a:r>
                  <a:rPr lang="de-DE" dirty="0"/>
                  <a:t>	</a:t>
                </a:r>
                <a:r>
                  <a:rPr lang="de-DE" sz="1800" dirty="0" smtClean="0"/>
                  <a:t>b)</a:t>
                </a:r>
                <a:r>
                  <a:rPr lang="de-DE" dirty="0" smtClean="0"/>
                  <a:t>	</a:t>
                </a:r>
                <a:r>
                  <a:rPr lang="de-DE" sz="1800" dirty="0" smtClean="0"/>
                  <a:t>Tabu Search</a:t>
                </a:r>
                <a:r>
                  <a:rPr lang="de-DE" dirty="0" smtClean="0"/>
                  <a:t> </a:t>
                </a:r>
                <a:r>
                  <a:rPr lang="de-DE" dirty="0">
                    <a:sym typeface="Wingdings 3"/>
                  </a:rPr>
                  <a:t>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de-DE" dirty="0" smtClean="0"/>
              </a:p>
              <a:p>
                <a:pPr marL="0" indent="0">
                  <a:spcAft>
                    <a:spcPts val="200"/>
                  </a:spcAft>
                  <a:tabLst>
                    <a:tab pos="446088" algn="l"/>
                    <a:tab pos="809625" algn="l"/>
                    <a:tab pos="3228975" algn="l"/>
                    <a:tab pos="3857625" algn="l"/>
                  </a:tabLst>
                </a:pPr>
                <a:r>
                  <a:rPr lang="de-DE" dirty="0"/>
                  <a:t>	</a:t>
                </a:r>
                <a:r>
                  <a:rPr lang="de-DE" sz="1800" dirty="0" smtClean="0"/>
                  <a:t>c)</a:t>
                </a:r>
                <a:r>
                  <a:rPr lang="de-DE" dirty="0" smtClean="0"/>
                  <a:t>	</a:t>
                </a:r>
                <a:r>
                  <a:rPr lang="de-DE" sz="1800" dirty="0" smtClean="0"/>
                  <a:t>Akzeptanzkriterium:</a:t>
                </a:r>
                <a:r>
                  <a:rPr lang="de-DE" dirty="0" smtClean="0"/>
                  <a:t>		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/>
                          </a:rPr>
                          <m:t>𝑠</m:t>
                        </m:r>
                      </m:e>
                    </m:acc>
                    <m:r>
                      <a:rPr lang="de-DE" i="1">
                        <a:latin typeface="Cambria Math"/>
                      </a:rPr>
                      <m:t> </m:t>
                    </m:r>
                  </m:oMath>
                </a14:m>
                <a:r>
                  <a:rPr lang="de-DE" dirty="0">
                    <a:sym typeface="Wingdings 3"/>
                  </a:rPr>
                  <a:t>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/>
                          </a:rPr>
                          <m:t>𝑠</m:t>
                        </m:r>
                      </m:e>
                    </m:acc>
                  </m:oMath>
                </a14:m>
                <a:endParaRPr lang="de-DE" dirty="0" smtClean="0"/>
              </a:p>
              <a:p>
                <a:pPr marL="0" indent="0">
                  <a:tabLst>
                    <a:tab pos="446088" algn="l"/>
                    <a:tab pos="809625" algn="l"/>
                    <a:tab pos="3228975" algn="l"/>
                    <a:tab pos="3943350" algn="l"/>
                  </a:tabLst>
                </a:pPr>
                <a:r>
                  <a:rPr lang="de-DE" dirty="0"/>
                  <a:t>	</a:t>
                </a:r>
                <a:r>
                  <a:rPr lang="de-DE" dirty="0" smtClean="0"/>
                  <a:t>		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>
                        <a:latin typeface="Cambria Math" panose="02040503050406030204" pitchFamily="18" charset="0"/>
                      </a:rPr>
                      <m:t>zur</m:t>
                    </m:r>
                    <m:r>
                      <a:rPr lang="de-DE" sz="1800">
                        <a:latin typeface="Cambria Math" panose="02040503050406030204" pitchFamily="18" charset="0"/>
                      </a:rPr>
                      <m:t>ü</m:t>
                    </m:r>
                    <m:r>
                      <m:rPr>
                        <m:sty m:val="p"/>
                      </m:rPr>
                      <a:rPr lang="de-DE" sz="1800">
                        <a:latin typeface="Cambria Math" panose="02040503050406030204" pitchFamily="18" charset="0"/>
                      </a:rPr>
                      <m:t>ck</m:t>
                    </m:r>
                    <m:r>
                      <a:rPr lang="de-DE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800">
                        <a:latin typeface="Cambria Math" panose="02040503050406030204" pitchFamily="18" charset="0"/>
                      </a:rPr>
                      <m:t>zu</m:t>
                    </m:r>
                    <m:r>
                      <a:rPr lang="de-DE" sz="180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de-DE" sz="1800" dirty="0"/>
              </a:p>
              <a:p>
                <a:pPr marL="0" indent="0">
                  <a:tabLst>
                    <a:tab pos="446088" algn="l"/>
                  </a:tabLst>
                </a:pPr>
                <a:endParaRPr lang="de-DE" sz="1400" dirty="0" smtClean="0"/>
              </a:p>
              <a:p>
                <a:pPr marL="457200" indent="-457200">
                  <a:buFont typeface="+mj-lt"/>
                  <a:buAutoNum type="arabicPeriod" startAt="4"/>
                  <a:tabLst>
                    <a:tab pos="446088" algn="l"/>
                  </a:tabLst>
                </a:pPr>
                <a:r>
                  <a:rPr lang="de-DE" dirty="0" smtClean="0"/>
                  <a:t>Rückgabe der besten gefundenen Lösung s*</a:t>
                </a:r>
                <a:endParaRPr lang="de-DE" dirty="0"/>
              </a:p>
              <a:p>
                <a:pPr marL="457200" indent="-457200">
                  <a:buFont typeface="+mj-lt"/>
                  <a:buAutoNum type="arabicPeriod" startAt="4"/>
                </a:pPr>
                <a:endParaRPr lang="de-DE" dirty="0" smtClean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00" y="1628801"/>
                <a:ext cx="6823569" cy="3528392"/>
              </a:xfrm>
              <a:blipFill rotWithShape="1">
                <a:blip r:embed="rId4" cstate="print"/>
                <a:stretch>
                  <a:fillRect l="-2055" b="-179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/>
          <p:cNvSpPr txBox="1"/>
          <p:nvPr/>
        </p:nvSpPr>
        <p:spPr>
          <a:xfrm>
            <a:off x="684659" y="3140968"/>
            <a:ext cx="432048" cy="408623"/>
          </a:xfrm>
          <a:prstGeom prst="roundRect">
            <a:avLst/>
          </a:prstGeom>
          <a:solidFill>
            <a:srgbClr val="33CCFF">
              <a:alpha val="5000"/>
            </a:srgbClr>
          </a:solidFill>
          <a:ln>
            <a:solidFill>
              <a:srgbClr val="33CCFF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/>
          </a:lstStyle>
          <a:p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684659" y="3573016"/>
            <a:ext cx="432048" cy="408623"/>
          </a:xfrm>
          <a:prstGeom prst="roundRect">
            <a:avLst/>
          </a:prstGeom>
          <a:solidFill>
            <a:srgbClr val="33CCFF">
              <a:alpha val="5000"/>
            </a:srgbClr>
          </a:solidFill>
          <a:ln>
            <a:solidFill>
              <a:srgbClr val="33CCFF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/>
          </a:lstStyle>
          <a:p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684659" y="4005064"/>
            <a:ext cx="432048" cy="408623"/>
          </a:xfrm>
          <a:prstGeom prst="roundRect">
            <a:avLst/>
          </a:prstGeom>
          <a:solidFill>
            <a:srgbClr val="33CCFF">
              <a:alpha val="5000"/>
            </a:srgbClr>
          </a:solidFill>
          <a:ln>
            <a:solidFill>
              <a:srgbClr val="33CCFF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/>
          </a:lstStyle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251520" y="1188650"/>
            <a:ext cx="5904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0" algn="l"/>
              </a:tabLst>
            </a:pPr>
            <a:r>
              <a:rPr lang="de-DE" sz="1200" dirty="0" smtClean="0"/>
              <a:t>	Nach </a:t>
            </a:r>
            <a:r>
              <a:rPr lang="de-DE" sz="1200" dirty="0" err="1" smtClean="0"/>
              <a:t>Cordeau</a:t>
            </a:r>
            <a:r>
              <a:rPr lang="de-DE" sz="1200" dirty="0" smtClean="0"/>
              <a:t> et al. </a:t>
            </a:r>
            <a:r>
              <a:rPr lang="de-DE" sz="1200" dirty="0"/>
              <a:t>(</a:t>
            </a:r>
            <a:r>
              <a:rPr lang="de-DE" sz="1200" dirty="0" smtClean="0"/>
              <a:t>2007): </a:t>
            </a:r>
            <a:r>
              <a:rPr lang="en-US" sz="1200" dirty="0"/>
              <a:t>Iterated </a:t>
            </a:r>
            <a:r>
              <a:rPr lang="en-US" sz="1200" dirty="0" err="1"/>
              <a:t>Tabu</a:t>
            </a:r>
            <a:r>
              <a:rPr lang="en-US" sz="1200" dirty="0"/>
              <a:t> Search for the car sequencing </a:t>
            </a:r>
            <a:r>
              <a:rPr lang="en-US" sz="1200" dirty="0" smtClean="0"/>
              <a:t>problem.</a:t>
            </a:r>
            <a:endParaRPr lang="de-DE" sz="1200" dirty="0"/>
          </a:p>
        </p:txBody>
      </p:sp>
      <p:pic>
        <p:nvPicPr>
          <p:cNvPr id="16" name="Picture 2" descr="C:\Users\Thomas!\AppData\Local\Microsoft\Windows\INetCache\IE\8GXKXPXZ\check-mark-1292787_64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72" y="4075087"/>
            <a:ext cx="360000" cy="35325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fik 16" descr="C:\Users\Thomas!\AppData\Local\Microsoft\Windows\INetCache\IE\JCB9689Z\alphabet-150831_960_720[1]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73" y="4578085"/>
            <a:ext cx="360000" cy="29411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hteck 17"/>
          <p:cNvSpPr/>
          <p:nvPr/>
        </p:nvSpPr>
        <p:spPr>
          <a:xfrm>
            <a:off x="179512" y="1570937"/>
            <a:ext cx="7920879" cy="4497456"/>
          </a:xfrm>
          <a:prstGeom prst="rect">
            <a:avLst/>
          </a:prstGeom>
          <a:solidFill>
            <a:schemeClr val="bg1">
              <a:alpha val="56000"/>
            </a:schemeClr>
          </a:solidFill>
          <a:ln w="15875">
            <a:solidFill>
              <a:schemeClr val="bg1"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tabLst>
                <a:tab pos="990600" algn="l"/>
              </a:tabLst>
            </a:pPr>
            <a:endParaRPr lang="de-DE" sz="1600" dirty="0" smtClean="0">
              <a:solidFill>
                <a:schemeClr val="tx1"/>
              </a:solidFill>
            </a:endParaRPr>
          </a:p>
          <a:p>
            <a:pPr>
              <a:tabLst>
                <a:tab pos="990600" algn="l"/>
              </a:tabLst>
            </a:pPr>
            <a:endParaRPr lang="de-DE" sz="1600" dirty="0">
              <a:solidFill>
                <a:schemeClr val="tx1"/>
              </a:solidFill>
            </a:endParaRPr>
          </a:p>
          <a:p>
            <a:pPr>
              <a:tabLst>
                <a:tab pos="990600" algn="l"/>
              </a:tabLst>
            </a:pPr>
            <a:endParaRPr lang="de-DE" sz="1600" dirty="0" smtClean="0">
              <a:solidFill>
                <a:schemeClr val="tx1"/>
              </a:solidFill>
            </a:endParaRPr>
          </a:p>
          <a:p>
            <a:pPr>
              <a:tabLst>
                <a:tab pos="990600" algn="l"/>
              </a:tabLst>
            </a:pPr>
            <a:endParaRPr lang="de-DE" sz="1600" dirty="0">
              <a:solidFill>
                <a:schemeClr val="tx1"/>
              </a:solidFill>
            </a:endParaRPr>
          </a:p>
          <a:p>
            <a:pPr>
              <a:tabLst>
                <a:tab pos="990600" algn="l"/>
              </a:tabLst>
            </a:pPr>
            <a:endParaRPr lang="de-DE" sz="1600" dirty="0" smtClean="0">
              <a:solidFill>
                <a:schemeClr val="tx1"/>
              </a:solidFill>
            </a:endParaRPr>
          </a:p>
          <a:p>
            <a:pPr>
              <a:tabLst>
                <a:tab pos="990600" algn="l"/>
              </a:tabLst>
            </a:pP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1105627" y="3068960"/>
            <a:ext cx="3023245" cy="565306"/>
          </a:xfrm>
          <a:prstGeom prst="round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Picture 2" descr="C:\Users\Thomas!\AppData\Local\Microsoft\Windows\INetCache\IE\8GXKXPXZ\check-mark-1292787_640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6205"/>
            <a:ext cx="503976" cy="4945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Thomas!\AppData\Local\Microsoft\Windows\INetCache\IE\8GXKXPXZ\check-mark-1292787_640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00" y="2287013"/>
            <a:ext cx="503976" cy="4945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1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P spid="5" grpId="0" animBg="1"/>
      <p:bldP spid="2" grpId="0"/>
      <p:bldP spid="6" grpId="0" animBg="1"/>
      <p:bldP spid="3" grpId="0" build="p"/>
      <p:bldP spid="13" grpId="0" animBg="1"/>
      <p:bldP spid="14" grpId="0" animBg="1"/>
      <p:bldP spid="15" grpId="0" animBg="1"/>
      <p:bldP spid="18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der </a:t>
            </a:r>
            <a:r>
              <a:rPr lang="de-DE" dirty="0" err="1"/>
              <a:t>Iterated</a:t>
            </a:r>
            <a:r>
              <a:rPr lang="de-DE" dirty="0"/>
              <a:t> Tabu Search (ITS)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7884408" cy="4479943"/>
          </a:xfrm>
        </p:spPr>
        <p:txBody>
          <a:bodyPr/>
          <a:lstStyle/>
          <a:p>
            <a:r>
              <a:rPr lang="de-DE" dirty="0" smtClean="0"/>
              <a:t>Perturbationsmechanismen</a:t>
            </a:r>
          </a:p>
          <a:p>
            <a:endParaRPr lang="de-DE" sz="200" dirty="0" smtClean="0"/>
          </a:p>
          <a:p>
            <a:pPr marL="342900" indent="-342900">
              <a:buFont typeface="+mj-lt"/>
              <a:buAutoNum type="arabicPeriod"/>
            </a:pPr>
            <a:r>
              <a:rPr lang="de-DE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de-DE" sz="1400" dirty="0" smtClean="0"/>
              <a:t> </a:t>
            </a:r>
            <a:r>
              <a:rPr lang="de-DE" sz="1400" dirty="0"/>
              <a:t>verschiedene Paare von Fahrzeugen tauschen ihre Positionen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400" dirty="0" smtClean="0"/>
              <a:t>Zufällig </a:t>
            </a:r>
            <a:r>
              <a:rPr lang="de-DE" sz="1400" dirty="0"/>
              <a:t>gewählte Folge von 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de-DE" sz="1400" dirty="0"/>
              <a:t> aufeinanderfolgenden Fahrzeugen </a:t>
            </a:r>
            <a:r>
              <a:rPr lang="de-DE" sz="1400" dirty="0" smtClean="0"/>
              <a:t>zufällig </a:t>
            </a:r>
            <a:r>
              <a:rPr lang="de-DE" sz="1400" dirty="0"/>
              <a:t>neu </a:t>
            </a:r>
            <a:r>
              <a:rPr lang="de-DE" sz="1400" dirty="0" smtClean="0"/>
              <a:t>sortieren</a:t>
            </a:r>
            <a:endParaRPr lang="de-DE" sz="1400" dirty="0"/>
          </a:p>
          <a:p>
            <a:pPr marL="342900" indent="-342900">
              <a:buFont typeface="+mj-lt"/>
              <a:buAutoNum type="arabicPeriod"/>
            </a:pPr>
            <a:r>
              <a:rPr lang="de-DE" sz="1400" dirty="0"/>
              <a:t>Z</a:t>
            </a:r>
            <a:r>
              <a:rPr lang="de-DE" sz="1400" dirty="0" smtClean="0"/>
              <a:t>ufällig </a:t>
            </a:r>
            <a:r>
              <a:rPr lang="de-DE" sz="1400" dirty="0"/>
              <a:t>gewählte Folge von 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 </a:t>
            </a:r>
            <a:r>
              <a:rPr lang="de-DE" sz="1400" dirty="0"/>
              <a:t>aufeinanderfolgenden Fahrzeugen </a:t>
            </a:r>
            <a:r>
              <a:rPr lang="de-DE" sz="1400" dirty="0" smtClean="0"/>
              <a:t>in </a:t>
            </a:r>
            <a:r>
              <a:rPr lang="de-DE" sz="1400" dirty="0"/>
              <a:t>ihrer Reihenfolge </a:t>
            </a:r>
            <a:r>
              <a:rPr lang="de-DE" sz="1400" dirty="0" smtClean="0"/>
              <a:t>umkehren</a:t>
            </a:r>
            <a:endParaRPr lang="de-DE" sz="1400" dirty="0"/>
          </a:p>
          <a:p>
            <a:pPr marL="342900" indent="-342900">
              <a:buFont typeface="+mj-lt"/>
              <a:buAutoNum type="arabicPeriod"/>
            </a:pPr>
            <a:r>
              <a:rPr lang="de-DE" sz="1400" dirty="0" smtClean="0"/>
              <a:t>Zufällig </a:t>
            </a:r>
            <a:r>
              <a:rPr lang="de-DE" sz="1400" dirty="0"/>
              <a:t>gewählte Folge von 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de-DE" sz="1400" dirty="0"/>
              <a:t> aufeinanderfolgenden Fahrzeugen </a:t>
            </a:r>
            <a:r>
              <a:rPr lang="de-DE" sz="1400" dirty="0" smtClean="0"/>
              <a:t>an </a:t>
            </a:r>
            <a:r>
              <a:rPr lang="de-DE" sz="1400" dirty="0"/>
              <a:t>eine zufällige andere Position </a:t>
            </a:r>
            <a:r>
              <a:rPr lang="de-DE" sz="1400" dirty="0" smtClean="0"/>
              <a:t>verschieben</a:t>
            </a:r>
            <a:endParaRPr lang="de-DE" sz="1400" dirty="0"/>
          </a:p>
          <a:p>
            <a:pPr marL="342900" indent="-342900">
              <a:buFont typeface="+mj-lt"/>
              <a:buAutoNum type="arabicPeriod"/>
            </a:pPr>
            <a:r>
              <a:rPr lang="de-DE" sz="1400" dirty="0" smtClean="0"/>
              <a:t>Zufällig </a:t>
            </a:r>
            <a:r>
              <a:rPr lang="de-DE" sz="1400" dirty="0"/>
              <a:t>gewählte Folge von gleichfarbigen aufeinanderfolgenden Fahrzeugen </a:t>
            </a:r>
            <a:r>
              <a:rPr lang="de-DE" sz="1400" dirty="0" smtClean="0"/>
              <a:t>an </a:t>
            </a:r>
            <a:r>
              <a:rPr lang="de-DE" sz="1400" dirty="0"/>
              <a:t>eine zufällige andere Position </a:t>
            </a:r>
            <a:r>
              <a:rPr lang="de-DE" sz="1400" dirty="0" smtClean="0"/>
              <a:t>verschieben</a:t>
            </a:r>
            <a:endParaRPr lang="de-DE" sz="1400" dirty="0"/>
          </a:p>
          <a:p>
            <a:pPr marL="342900" indent="-342900">
              <a:buFont typeface="+mj-lt"/>
              <a:buAutoNum type="arabicPeriod"/>
            </a:pPr>
            <a:r>
              <a:rPr lang="de-DE" sz="1400" dirty="0"/>
              <a:t>Es wird für jedes Fahrzeug getestet, mit </a:t>
            </a:r>
            <a:r>
              <a:rPr lang="de-DE" sz="1400" dirty="0" smtClean="0"/>
              <a:t>welchem der nachfolgend positionierten </a:t>
            </a:r>
            <a:r>
              <a:rPr lang="de-DE" sz="1400" dirty="0"/>
              <a:t>Fahrzeug ein Tausch die Gesamtkosten reduziert. Ist dies der Fall, wird der Tausch sicher durchgeführt. Wenn nicht, nur mit der Wahrscheinlichkeit </a:t>
            </a:r>
            <a:r>
              <a:rPr lang="de-DE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de-DE" sz="1400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de-DE" sz="1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dirty="0" smtClean="0"/>
              <a:t>Entscheidung per Monte-Carlo-Auswahl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251520" y="1620000"/>
            <a:ext cx="3384376" cy="512856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51520" y="1188650"/>
            <a:ext cx="5904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0" algn="l"/>
              </a:tabLst>
            </a:pPr>
            <a:r>
              <a:rPr lang="de-DE" sz="1200" dirty="0" smtClean="0"/>
              <a:t>	Nach </a:t>
            </a:r>
            <a:r>
              <a:rPr lang="de-DE" sz="1200" dirty="0" err="1" smtClean="0"/>
              <a:t>Cordeau</a:t>
            </a:r>
            <a:r>
              <a:rPr lang="de-DE" sz="1200" dirty="0" smtClean="0"/>
              <a:t> et al. </a:t>
            </a:r>
            <a:r>
              <a:rPr lang="de-DE" sz="1200" dirty="0"/>
              <a:t>(</a:t>
            </a:r>
            <a:r>
              <a:rPr lang="de-DE" sz="1200" dirty="0" smtClean="0"/>
              <a:t>2007): </a:t>
            </a:r>
            <a:r>
              <a:rPr lang="en-US" sz="1200" dirty="0"/>
              <a:t>Iterated </a:t>
            </a:r>
            <a:r>
              <a:rPr lang="en-US" sz="1200" dirty="0" err="1"/>
              <a:t>Tabu</a:t>
            </a:r>
            <a:r>
              <a:rPr lang="en-US" sz="1200" dirty="0"/>
              <a:t> Search for the car sequencing </a:t>
            </a:r>
            <a:r>
              <a:rPr lang="en-US" sz="1200" dirty="0" smtClean="0"/>
              <a:t>problem.</a:t>
            </a:r>
            <a:endParaRPr lang="de-DE" sz="1200" dirty="0"/>
          </a:p>
        </p:txBody>
      </p:sp>
      <p:sp>
        <p:nvSpPr>
          <p:cNvPr id="6" name="Abgerundetes Rechteck 5"/>
          <p:cNvSpPr/>
          <p:nvPr/>
        </p:nvSpPr>
        <p:spPr>
          <a:xfrm>
            <a:off x="251520" y="5661248"/>
            <a:ext cx="5184576" cy="576064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651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  <p:bldP spid="5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/>
          <p:cNvSpPr txBox="1"/>
          <p:nvPr/>
        </p:nvSpPr>
        <p:spPr>
          <a:xfrm>
            <a:off x="251520" y="5229200"/>
            <a:ext cx="432048" cy="408623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/>
          </a:lstStyle>
          <a:p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51520" y="3140968"/>
            <a:ext cx="432048" cy="408623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/>
          </a:lstStyle>
          <a:p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51520" y="2348880"/>
            <a:ext cx="432048" cy="408623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/>
          </a:lstStyle>
          <a:p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251520" y="1679292"/>
            <a:ext cx="432048" cy="408623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/>
          </a:lstStyle>
          <a:p>
            <a:endParaRPr lang="de-DE" dirty="0"/>
          </a:p>
        </p:txBody>
      </p:sp>
      <p:pic>
        <p:nvPicPr>
          <p:cNvPr id="2050" name="Picture 2" descr="C:\Users\Thomas!\AppData\Local\Microsoft\Windows\INetCache\IE\JCB9689Z\arrows-381439_64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92" y="3201144"/>
            <a:ext cx="1418080" cy="146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der </a:t>
            </a:r>
            <a:r>
              <a:rPr lang="de-DE" dirty="0" err="1"/>
              <a:t>Iterated</a:t>
            </a:r>
            <a:r>
              <a:rPr lang="de-DE" dirty="0"/>
              <a:t> Tabu Search (ITS)</a:t>
            </a:r>
          </a:p>
        </p:txBody>
      </p:sp>
      <p:sp>
        <p:nvSpPr>
          <p:cNvPr id="6" name="Rechteck 5"/>
          <p:cNvSpPr/>
          <p:nvPr/>
        </p:nvSpPr>
        <p:spPr>
          <a:xfrm>
            <a:off x="2195736" y="3140968"/>
            <a:ext cx="1728192" cy="1584176"/>
          </a:xfrm>
          <a:prstGeom prst="rect">
            <a:avLst/>
          </a:prstGeom>
          <a:solidFill>
            <a:schemeClr val="bg1">
              <a:alpha val="70000"/>
            </a:schemeClr>
          </a:solidFill>
          <a:ln w="15875">
            <a:solidFill>
              <a:schemeClr val="bg1"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360000" y="1628801"/>
                <a:ext cx="6823569" cy="3528392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de-DE" dirty="0" smtClean="0"/>
                  <a:t>Startlösung s</a:t>
                </a:r>
                <a:r>
                  <a:rPr lang="de-DE" baseline="-25000" dirty="0" smtClean="0"/>
                  <a:t>0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de-DE" sz="1400" baseline="-250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dirty="0" smtClean="0"/>
                  <a:t>Tabu Search </a:t>
                </a:r>
                <a:r>
                  <a:rPr lang="de-DE" dirty="0" smtClean="0">
                    <a:sym typeface="Wingdings 3"/>
                  </a:rPr>
                  <a:t>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de-DE" dirty="0" smtClean="0"/>
              </a:p>
              <a:p>
                <a:pPr marL="457200" indent="-457200">
                  <a:buFont typeface="+mj-lt"/>
                  <a:buAutoNum type="arabicPeriod"/>
                </a:pPr>
                <a:endParaRPr lang="de-DE" sz="1400" dirty="0" smtClean="0"/>
              </a:p>
              <a:p>
                <a:pPr marL="457200" indent="-457200">
                  <a:buFont typeface="+mj-lt"/>
                  <a:buAutoNum type="arabicPeriod"/>
                  <a:tabLst>
                    <a:tab pos="809625" algn="l"/>
                  </a:tabLst>
                </a:pPr>
                <a:r>
                  <a:rPr lang="de-DE" sz="1800" dirty="0" smtClean="0"/>
                  <a:t>a)</a:t>
                </a:r>
                <a:r>
                  <a:rPr lang="de-DE" dirty="0" smtClean="0"/>
                  <a:t>	</a:t>
                </a:r>
                <a:r>
                  <a:rPr lang="de-DE" sz="1800" dirty="0" smtClean="0"/>
                  <a:t>Perturbationsmechanismus</a:t>
                </a:r>
                <a:r>
                  <a:rPr lang="de-DE" dirty="0" smtClean="0"/>
                  <a:t> </a:t>
                </a:r>
                <a:r>
                  <a:rPr lang="de-DE" dirty="0">
                    <a:sym typeface="Wingdings 3"/>
                  </a:rPr>
                  <a:t>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de-DE" dirty="0"/>
              </a:p>
              <a:p>
                <a:pPr marL="0" indent="0">
                  <a:tabLst>
                    <a:tab pos="446088" algn="l"/>
                    <a:tab pos="809625" algn="l"/>
                  </a:tabLst>
                </a:pPr>
                <a:r>
                  <a:rPr lang="de-DE" dirty="0"/>
                  <a:t>	</a:t>
                </a:r>
                <a:r>
                  <a:rPr lang="de-DE" sz="1800" dirty="0" smtClean="0"/>
                  <a:t>b)</a:t>
                </a:r>
                <a:r>
                  <a:rPr lang="de-DE" dirty="0" smtClean="0"/>
                  <a:t>	</a:t>
                </a:r>
                <a:r>
                  <a:rPr lang="de-DE" sz="1800" dirty="0" smtClean="0"/>
                  <a:t>Tabu Search</a:t>
                </a:r>
                <a:r>
                  <a:rPr lang="de-DE" dirty="0" smtClean="0"/>
                  <a:t> </a:t>
                </a:r>
                <a:r>
                  <a:rPr lang="de-DE" dirty="0">
                    <a:sym typeface="Wingdings 3"/>
                  </a:rPr>
                  <a:t>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de-DE" dirty="0" smtClean="0"/>
              </a:p>
              <a:p>
                <a:pPr marL="0" indent="0">
                  <a:spcAft>
                    <a:spcPts val="200"/>
                  </a:spcAft>
                  <a:tabLst>
                    <a:tab pos="446088" algn="l"/>
                    <a:tab pos="809625" algn="l"/>
                    <a:tab pos="3228975" algn="l"/>
                    <a:tab pos="3857625" algn="l"/>
                  </a:tabLst>
                </a:pPr>
                <a:r>
                  <a:rPr lang="de-DE" dirty="0"/>
                  <a:t>	</a:t>
                </a:r>
                <a:r>
                  <a:rPr lang="de-DE" sz="1800" dirty="0" smtClean="0"/>
                  <a:t>c)</a:t>
                </a:r>
                <a:r>
                  <a:rPr lang="de-DE" dirty="0" smtClean="0"/>
                  <a:t>	</a:t>
                </a:r>
                <a:r>
                  <a:rPr lang="de-DE" sz="1800" dirty="0" smtClean="0"/>
                  <a:t>Akzeptanzkriterium:</a:t>
                </a:r>
                <a:r>
                  <a:rPr lang="de-DE" dirty="0" smtClean="0"/>
                  <a:t>		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/>
                          </a:rPr>
                          <m:t>𝑠</m:t>
                        </m:r>
                      </m:e>
                    </m:acc>
                    <m:r>
                      <a:rPr lang="de-DE" i="1">
                        <a:latin typeface="Cambria Math"/>
                      </a:rPr>
                      <m:t> </m:t>
                    </m:r>
                  </m:oMath>
                </a14:m>
                <a:r>
                  <a:rPr lang="de-DE" dirty="0">
                    <a:sym typeface="Wingdings 3"/>
                  </a:rPr>
                  <a:t>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/>
                          </a:rPr>
                          <m:t>𝑠</m:t>
                        </m:r>
                      </m:e>
                    </m:acc>
                  </m:oMath>
                </a14:m>
                <a:endParaRPr lang="de-DE" dirty="0" smtClean="0"/>
              </a:p>
              <a:p>
                <a:pPr marL="0" indent="0">
                  <a:tabLst>
                    <a:tab pos="446088" algn="l"/>
                    <a:tab pos="809625" algn="l"/>
                    <a:tab pos="3228975" algn="l"/>
                    <a:tab pos="3943350" algn="l"/>
                  </a:tabLst>
                </a:pPr>
                <a:r>
                  <a:rPr lang="de-DE" dirty="0"/>
                  <a:t>	</a:t>
                </a:r>
                <a:r>
                  <a:rPr lang="de-DE" dirty="0" smtClean="0"/>
                  <a:t>		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>
                        <a:latin typeface="Cambria Math" panose="02040503050406030204" pitchFamily="18" charset="0"/>
                      </a:rPr>
                      <m:t>zur</m:t>
                    </m:r>
                    <m:r>
                      <a:rPr lang="de-DE" sz="1800">
                        <a:latin typeface="Cambria Math" panose="02040503050406030204" pitchFamily="18" charset="0"/>
                      </a:rPr>
                      <m:t>ü</m:t>
                    </m:r>
                    <m:r>
                      <m:rPr>
                        <m:sty m:val="p"/>
                      </m:rPr>
                      <a:rPr lang="de-DE" sz="1800">
                        <a:latin typeface="Cambria Math" panose="02040503050406030204" pitchFamily="18" charset="0"/>
                      </a:rPr>
                      <m:t>ck</m:t>
                    </m:r>
                    <m:r>
                      <a:rPr lang="de-DE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800">
                        <a:latin typeface="Cambria Math" panose="02040503050406030204" pitchFamily="18" charset="0"/>
                      </a:rPr>
                      <m:t>zu</m:t>
                    </m:r>
                    <m:r>
                      <a:rPr lang="de-DE" sz="180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de-DE" sz="1800" dirty="0"/>
              </a:p>
              <a:p>
                <a:pPr marL="0" indent="0">
                  <a:tabLst>
                    <a:tab pos="446088" algn="l"/>
                  </a:tabLst>
                </a:pPr>
                <a:endParaRPr lang="de-DE" sz="1400" dirty="0" smtClean="0"/>
              </a:p>
              <a:p>
                <a:pPr marL="457200" indent="-457200">
                  <a:buFont typeface="+mj-lt"/>
                  <a:buAutoNum type="arabicPeriod" startAt="4"/>
                  <a:tabLst>
                    <a:tab pos="446088" algn="l"/>
                  </a:tabLst>
                </a:pPr>
                <a:r>
                  <a:rPr lang="de-DE" dirty="0" smtClean="0"/>
                  <a:t>Rückgabe der besten gefundenen Lösung s*</a:t>
                </a:r>
                <a:endParaRPr lang="de-DE" dirty="0"/>
              </a:p>
              <a:p>
                <a:pPr marL="457200" indent="-457200">
                  <a:buFont typeface="+mj-lt"/>
                  <a:buAutoNum type="arabicPeriod" startAt="4"/>
                </a:pPr>
                <a:endParaRPr lang="de-DE" dirty="0" smtClean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00" y="1628801"/>
                <a:ext cx="6823569" cy="3528392"/>
              </a:xfrm>
              <a:blipFill rotWithShape="1">
                <a:blip r:embed="rId4" cstate="print"/>
                <a:stretch>
                  <a:fillRect l="-2055" b="-179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/>
          <p:cNvSpPr txBox="1"/>
          <p:nvPr/>
        </p:nvSpPr>
        <p:spPr>
          <a:xfrm>
            <a:off x="684659" y="3140968"/>
            <a:ext cx="432048" cy="408623"/>
          </a:xfrm>
          <a:prstGeom prst="roundRect">
            <a:avLst/>
          </a:prstGeom>
          <a:solidFill>
            <a:srgbClr val="33CCFF">
              <a:alpha val="5000"/>
            </a:srgbClr>
          </a:solidFill>
          <a:ln>
            <a:solidFill>
              <a:srgbClr val="33CCFF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/>
          </a:lstStyle>
          <a:p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684659" y="3573016"/>
            <a:ext cx="432048" cy="408623"/>
          </a:xfrm>
          <a:prstGeom prst="roundRect">
            <a:avLst/>
          </a:prstGeom>
          <a:solidFill>
            <a:srgbClr val="33CCFF">
              <a:alpha val="5000"/>
            </a:srgbClr>
          </a:solidFill>
          <a:ln>
            <a:solidFill>
              <a:srgbClr val="33CCFF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/>
          </a:lstStyle>
          <a:p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684659" y="4005064"/>
            <a:ext cx="432048" cy="408623"/>
          </a:xfrm>
          <a:prstGeom prst="roundRect">
            <a:avLst/>
          </a:prstGeom>
          <a:solidFill>
            <a:srgbClr val="33CCFF">
              <a:alpha val="5000"/>
            </a:srgbClr>
          </a:solidFill>
          <a:ln>
            <a:solidFill>
              <a:srgbClr val="33CCFF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/>
          </a:lstStyle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251520" y="1188650"/>
            <a:ext cx="5904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0" algn="l"/>
              </a:tabLst>
            </a:pPr>
            <a:r>
              <a:rPr lang="de-DE" sz="1200" dirty="0" smtClean="0"/>
              <a:t>	Nach </a:t>
            </a:r>
            <a:r>
              <a:rPr lang="de-DE" sz="1200" dirty="0" err="1" smtClean="0"/>
              <a:t>Cordeau</a:t>
            </a:r>
            <a:r>
              <a:rPr lang="de-DE" sz="1200" dirty="0" smtClean="0"/>
              <a:t> et al. </a:t>
            </a:r>
            <a:r>
              <a:rPr lang="de-DE" sz="1200" dirty="0"/>
              <a:t>(</a:t>
            </a:r>
            <a:r>
              <a:rPr lang="de-DE" sz="1200" dirty="0" smtClean="0"/>
              <a:t>2007): </a:t>
            </a:r>
            <a:r>
              <a:rPr lang="en-US" sz="1200" dirty="0"/>
              <a:t>Iterated </a:t>
            </a:r>
            <a:r>
              <a:rPr lang="en-US" sz="1200" dirty="0" err="1"/>
              <a:t>Tabu</a:t>
            </a:r>
            <a:r>
              <a:rPr lang="en-US" sz="1200" dirty="0"/>
              <a:t> Search for the car sequencing </a:t>
            </a:r>
            <a:r>
              <a:rPr lang="en-US" sz="1200" dirty="0" smtClean="0"/>
              <a:t>problem.</a:t>
            </a:r>
            <a:endParaRPr lang="de-DE" sz="1200" dirty="0"/>
          </a:p>
        </p:txBody>
      </p:sp>
      <p:pic>
        <p:nvPicPr>
          <p:cNvPr id="16" name="Picture 2" descr="C:\Users\Thomas!\AppData\Local\Microsoft\Windows\INetCache\IE\8GXKXPXZ\check-mark-1292787_64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72" y="4075087"/>
            <a:ext cx="360000" cy="35325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fik 16" descr="C:\Users\Thomas!\AppData\Local\Microsoft\Windows\INetCache\IE\JCB9689Z\alphabet-150831_960_720[1]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73" y="4578085"/>
            <a:ext cx="360000" cy="294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2" descr="C:\Users\Thomas!\AppData\Local\Microsoft\Windows\INetCache\IE\8GXKXPXZ\check-mark-1292787_640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00" y="1617427"/>
            <a:ext cx="503976" cy="4945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Thomas!\AppData\Local\Microsoft\Windows\INetCache\IE\8GXKXPXZ\check-mark-1292787_640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00" y="2287013"/>
            <a:ext cx="503976" cy="4945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Thomas!\AppData\Local\Microsoft\Windows\INetCache\IE\8GXKXPXZ\check-mark-1292787_640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39739"/>
            <a:ext cx="503976" cy="4945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Thomas!\AppData\Local\Microsoft\Windows\INetCache\IE\8GXKXPXZ\check-mark-1292787_640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503976" cy="4945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Thomas!\AppData\Local\Microsoft\Windows\INetCache\IE\8GXKXPXZ\check-mark-1292787_640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06335"/>
            <a:ext cx="503976" cy="4945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Thomas!\AppData\Local\Microsoft\Windows\INetCache\IE\8GXKXPXZ\check-mark-1292787_640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00" y="3058026"/>
            <a:ext cx="503976" cy="4945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Thomas!\AppData\Local\Microsoft\Windows\INetCache\IE\8GXKXPXZ\check-mark-1292787_640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00" y="5228585"/>
            <a:ext cx="503976" cy="4945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46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P spid="5" grpId="0" animBg="1"/>
      <p:bldP spid="2" grpId="0"/>
      <p:bldP spid="6" grpId="0" animBg="1"/>
      <p:bldP spid="3" grpId="0" build="p"/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der </a:t>
            </a:r>
            <a:r>
              <a:rPr lang="de-DE" dirty="0" err="1"/>
              <a:t>Iterated</a:t>
            </a:r>
            <a:r>
              <a:rPr lang="de-DE" dirty="0"/>
              <a:t> Tabu Search (ITS)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4735" y="1685361"/>
            <a:ext cx="6823569" cy="44799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„Klassische“ Tabu Search in Verfahren eingebettet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Intensivierung &amp; Diversifikation</a:t>
            </a:r>
            <a:endParaRPr lang="de-DE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de-DE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dirty="0" smtClean="0"/>
              <a:t>Überschaubarer Implementierungsaufwand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dirty="0" smtClean="0"/>
              <a:t>Hohe Lösungsgüte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dirty="0" smtClean="0"/>
              <a:t>Unabhängig von Anfangslösung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dirty="0" smtClean="0"/>
              <a:t>Schnelle Lösungsfindung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dirty="0" smtClean="0"/>
              <a:t>Flexibel an veränderte Bedingungen anpassbar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04247" y="2996952"/>
            <a:ext cx="6552728" cy="2432825"/>
          </a:xfrm>
          <a:prstGeom prst="roundRect">
            <a:avLst/>
          </a:prstGeom>
          <a:solidFill>
            <a:srgbClr val="0099FF">
              <a:alpha val="34000"/>
            </a:srgb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15"/>
          <p:cNvSpPr/>
          <p:nvPr/>
        </p:nvSpPr>
        <p:spPr>
          <a:xfrm>
            <a:off x="304247" y="1628800"/>
            <a:ext cx="6552728" cy="1008113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251520" y="1188650"/>
            <a:ext cx="5904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0" algn="l"/>
              </a:tabLst>
            </a:pPr>
            <a:r>
              <a:rPr lang="de-DE" sz="1200" dirty="0" smtClean="0"/>
              <a:t>	Nach </a:t>
            </a:r>
            <a:r>
              <a:rPr lang="de-DE" sz="1200" dirty="0" err="1" smtClean="0"/>
              <a:t>Cordeau</a:t>
            </a:r>
            <a:r>
              <a:rPr lang="de-DE" sz="1200" dirty="0" smtClean="0"/>
              <a:t> et al. </a:t>
            </a:r>
            <a:r>
              <a:rPr lang="de-DE" sz="1200" dirty="0"/>
              <a:t>(</a:t>
            </a:r>
            <a:r>
              <a:rPr lang="de-DE" sz="1200" dirty="0" smtClean="0"/>
              <a:t>2007): </a:t>
            </a:r>
            <a:r>
              <a:rPr lang="en-US" sz="1200" dirty="0"/>
              <a:t>Iterated </a:t>
            </a:r>
            <a:r>
              <a:rPr lang="en-US" sz="1200" dirty="0" err="1"/>
              <a:t>Tabu</a:t>
            </a:r>
            <a:r>
              <a:rPr lang="en-US" sz="1200" dirty="0"/>
              <a:t> Search for the car sequencing </a:t>
            </a:r>
            <a:r>
              <a:rPr lang="en-US" sz="1200" dirty="0" smtClean="0"/>
              <a:t>problem.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35634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358775" y="488950"/>
            <a:ext cx="6642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Prototyp - Funktionalitäten &amp; Fokus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360000" y="1620000"/>
            <a:ext cx="8316600" cy="44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900" marR="0" lvl="0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dirty="0"/>
              <a:t>Einführen neuer Benutzer in das Themengebiet (Informationsfunktion)</a:t>
            </a:r>
            <a:endParaRPr dirty="0"/>
          </a:p>
          <a:p>
            <a:pPr marL="342900" marR="0" lvl="0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dirty="0"/>
              <a:t>Upload &amp; Konvertierung von Daten im </a:t>
            </a:r>
            <a:r>
              <a:rPr lang="de-DE" dirty="0" smtClean="0"/>
              <a:t>„ROADEF“-Format</a:t>
            </a:r>
            <a:endParaRPr dirty="0"/>
          </a:p>
          <a:p>
            <a:pPr marL="342900" marR="0" lvl="0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dirty="0"/>
              <a:t>Verwaltung bereits gespeicherter Daten</a:t>
            </a:r>
            <a:endParaRPr dirty="0"/>
          </a:p>
          <a:p>
            <a:pPr marL="342900" marR="0" lvl="0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dirty="0"/>
              <a:t>Durchführen </a:t>
            </a:r>
            <a:r>
              <a:rPr lang="de-DE" dirty="0" smtClean="0"/>
              <a:t>der </a:t>
            </a:r>
            <a:r>
              <a:rPr lang="de-DE" dirty="0"/>
              <a:t>ITS mit konfigurierbaren Parametern</a:t>
            </a:r>
            <a:endParaRPr dirty="0"/>
          </a:p>
          <a:p>
            <a:pPr marL="342900" marR="0" lvl="0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dirty="0"/>
              <a:t>Verständnisvolle Visualisierung der einzelnen Schritte des ITS</a:t>
            </a:r>
            <a:endParaRPr dirty="0"/>
          </a:p>
          <a:p>
            <a:pPr marR="0" lvl="2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de-DE" dirty="0"/>
              <a:t>Eine effiziente / performante Implementierung ist zweitrangig!</a:t>
            </a:r>
            <a:endParaRPr dirty="0"/>
          </a:p>
          <a:p>
            <a:pPr marR="0" lvl="2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de-DE" dirty="0"/>
              <a:t>Möglichkeit der wiederholten Durchführung</a:t>
            </a:r>
            <a:endParaRPr dirty="0"/>
          </a:p>
          <a:p>
            <a:pPr marL="342900" marR="0" lvl="0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dirty="0"/>
              <a:t>Export der Ergebnisdaten</a:t>
            </a:r>
            <a:endParaRPr dirty="0"/>
          </a:p>
          <a:p>
            <a:pPr marL="0" marR="0" lvl="0" indent="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68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358775" y="488950"/>
            <a:ext cx="6642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Prototyp - Architektur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358775" y="1620000"/>
            <a:ext cx="5478000" cy="44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dirty="0"/>
              <a:t>Implementiert als MEAN-Stack</a:t>
            </a:r>
            <a:endParaRPr dirty="0"/>
          </a:p>
          <a:p>
            <a:pPr marR="0" lvl="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de-DE" dirty="0"/>
              <a:t>Hauptrechenaufwand liegt beim Client, dadurch gut skalierbar</a:t>
            </a:r>
            <a:endParaRPr dirty="0"/>
          </a:p>
          <a:p>
            <a:pPr marR="0" lvl="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de-DE" dirty="0"/>
              <a:t>Betriebssystemunabhängig</a:t>
            </a:r>
            <a:endParaRPr dirty="0"/>
          </a:p>
          <a:p>
            <a:pPr marL="9144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marR="0" lvl="0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dirty="0"/>
              <a:t>Quellcodeverwaltung und </a:t>
            </a:r>
            <a:r>
              <a:rPr lang="de-DE" dirty="0" smtClean="0"/>
              <a:t>-</a:t>
            </a:r>
            <a:r>
              <a:rPr lang="de-DE" dirty="0" err="1" smtClean="0"/>
              <a:t>Versionierung</a:t>
            </a:r>
            <a:r>
              <a:rPr lang="de-DE" dirty="0" smtClean="0"/>
              <a:t> </a:t>
            </a:r>
            <a:r>
              <a:rPr lang="de-DE" dirty="0"/>
              <a:t>mit </a:t>
            </a:r>
            <a:r>
              <a:rPr lang="de-DE" dirty="0" err="1"/>
              <a:t>Git</a:t>
            </a:r>
            <a:r>
              <a:rPr lang="de-DE" dirty="0"/>
              <a:t> (</a:t>
            </a:r>
            <a:r>
              <a:rPr lang="de-DE" dirty="0" err="1"/>
              <a:t>GitHub</a:t>
            </a:r>
            <a:r>
              <a:rPr lang="de-DE" dirty="0"/>
              <a:t>)</a:t>
            </a:r>
            <a:endParaRPr dirty="0"/>
          </a:p>
          <a:p>
            <a:pPr marL="0" marR="0" lvl="0" indent="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None/>
            </a:pPr>
            <a:endParaRPr dirty="0"/>
          </a:p>
          <a:p>
            <a:pPr marL="342900" marR="0" lvl="0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dirty="0"/>
              <a:t>Hosting auf einem externen virtuellen Windows-Server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Shape 215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5819100" y="1619988"/>
            <a:ext cx="314325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4" cstate="print">
            <a:alphaModFix/>
          </a:blip>
          <a:srcRect l="8340"/>
          <a:stretch/>
        </p:blipFill>
        <p:spPr>
          <a:xfrm>
            <a:off x="6010713" y="3229725"/>
            <a:ext cx="2929450" cy="117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5628600" y="4483888"/>
            <a:ext cx="340995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/>
          <p:cNvSpPr txBox="1"/>
          <p:nvPr/>
        </p:nvSpPr>
        <p:spPr>
          <a:xfrm>
            <a:off x="4507710" y="2968987"/>
            <a:ext cx="46153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http://blog.onclickinnovations.com/mean-stack-mongodb-express-js-angular-js-node-js/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5078379" y="4228923"/>
            <a:ext cx="40446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https://www.aha.io/assets/github.7433692cabbfa132f34adb034e7909fa.png</a:t>
            </a:r>
          </a:p>
        </p:txBody>
      </p:sp>
      <p:sp>
        <p:nvSpPr>
          <p:cNvPr id="4" name="Rechteck 3"/>
          <p:cNvSpPr/>
          <p:nvPr/>
        </p:nvSpPr>
        <p:spPr>
          <a:xfrm>
            <a:off x="7194343" y="5596081"/>
            <a:ext cx="19287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https://de.wikipedia.org/wiki/Strato</a:t>
            </a:r>
          </a:p>
        </p:txBody>
      </p:sp>
    </p:spTree>
    <p:extLst>
      <p:ext uri="{BB962C8B-B14F-4D97-AF65-F5344CB8AC3E}">
        <p14:creationId xmlns:p14="http://schemas.microsoft.com/office/powerpoint/2010/main" val="385677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358775" y="488950"/>
            <a:ext cx="6642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Prototyp - </a:t>
            </a:r>
            <a:r>
              <a:rPr lang="de-DE" dirty="0" smtClean="0"/>
              <a:t>Livedemonstration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Shape 223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809625" y="1614125"/>
            <a:ext cx="75247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/>
          <p:cNvSpPr txBox="1"/>
          <p:nvPr/>
        </p:nvSpPr>
        <p:spPr>
          <a:xfrm>
            <a:off x="809625" y="5900375"/>
            <a:ext cx="21210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</a:t>
            </a:r>
            <a:r>
              <a:rPr lang="en-US" sz="900" dirty="0" smtClean="0"/>
              <a:t>:/</a:t>
            </a:r>
            <a:r>
              <a:rPr lang="en-US" sz="900" dirty="0"/>
              <a:t>www.promisec.com/free-demo</a:t>
            </a:r>
            <a:r>
              <a:rPr lang="en-US" sz="900" dirty="0" smtClean="0"/>
              <a:t>//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0025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358775" y="488950"/>
            <a:ext cx="6642000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Ausblick</a:t>
            </a:r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360000" y="1620000"/>
            <a:ext cx="8244448" cy="44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lvl="0" indent="-342900" rtl="0">
              <a:spcBef>
                <a:spcPts val="43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de-DE" dirty="0"/>
              <a:t>Adaption unserer Lösung auf kleine und mittlere Unternehmen mit Variantenfließfertigung</a:t>
            </a:r>
            <a:endParaRPr dirty="0"/>
          </a:p>
          <a:p>
            <a:pPr marL="444500" lvl="0" indent="-342900" rtl="0"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de-DE" dirty="0"/>
              <a:t>Funktionserweiterung des Prototyps: </a:t>
            </a:r>
            <a:endParaRPr dirty="0"/>
          </a:p>
          <a:p>
            <a:pPr marL="901700" lvl="1" indent="-34290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de-DE" dirty="0"/>
              <a:t>Lehre (didaktische Aufbereitung der ITS)</a:t>
            </a:r>
            <a:endParaRPr dirty="0"/>
          </a:p>
          <a:p>
            <a:pPr marL="901700" lvl="1" indent="-34290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de-DE" dirty="0"/>
              <a:t>Industrie (Akquise)</a:t>
            </a:r>
            <a:endParaRPr dirty="0"/>
          </a:p>
          <a:p>
            <a:pPr marL="444500" lvl="0" indent="-342900" rtl="0"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de-DE" dirty="0"/>
              <a:t>Erweiterung des Modells </a:t>
            </a:r>
            <a:r>
              <a:rPr lang="de-DE" dirty="0" smtClean="0"/>
              <a:t>um </a:t>
            </a:r>
            <a:r>
              <a:rPr lang="de-DE" dirty="0"/>
              <a:t>zusätzliche Bedingungen</a:t>
            </a:r>
            <a:endParaRPr dirty="0"/>
          </a:p>
          <a:p>
            <a:pPr marL="101600" lvl="0" indent="0" rtl="0">
              <a:spcBef>
                <a:spcPts val="0"/>
              </a:spcBef>
              <a:spcAft>
                <a:spcPts val="0"/>
              </a:spcAft>
              <a:buSzPts val="20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243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in die Thematik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5148104" cy="44799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Strukturwandel im Automobilsektor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Erweiterung der individuellen Fahrzeugvariationen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Steigerung des Aufwands der Variantenfließfertigung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Sequenzierung der Fahrzeuge mittels Heuristik um den Produktionsplan zu optimieren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Zielsetzung der Implementierung ist eine didaktisch geeignete und einfache Ablaufdarstellung der ITS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6102" y="1644029"/>
            <a:ext cx="2984329" cy="4487713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5429784" y="6099943"/>
            <a:ext cx="30769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https://www.auto-medienportal.net/bild/load/detail/7112</a:t>
            </a:r>
          </a:p>
        </p:txBody>
      </p:sp>
    </p:spTree>
    <p:extLst>
      <p:ext uri="{BB962C8B-B14F-4D97-AF65-F5344CB8AC3E}">
        <p14:creationId xmlns:p14="http://schemas.microsoft.com/office/powerpoint/2010/main" val="44133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358775" y="488950"/>
            <a:ext cx="6642000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Diskussion</a:t>
            </a:r>
            <a:endParaRPr dirty="0"/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1691680" y="2894695"/>
            <a:ext cx="6444248" cy="1088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lvl="0" indent="-342900" rtl="0">
              <a:spcBef>
                <a:spcPts val="43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de-DE" dirty="0" smtClean="0"/>
              <a:t>Fragen zu der Präsentation</a:t>
            </a:r>
          </a:p>
          <a:p>
            <a:pPr marL="444500" lvl="0" indent="-342900" rtl="0">
              <a:spcBef>
                <a:spcPts val="43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de-DE" dirty="0" smtClean="0"/>
              <a:t>Verbesserungsvorschläge</a:t>
            </a:r>
            <a:endParaRPr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759" y="1612568"/>
            <a:ext cx="8501187" cy="4336712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297759" y="6070604"/>
            <a:ext cx="7391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https://media-exp2.licdn.com/mpr/mpr/AAEAAQAAAAAAAAmIAAAAJDRkZTI2OGJiLTcyZjMtNGEyMi1iMWMxLWU5ZDdmMzJmOTNiMQ.jpg</a:t>
            </a:r>
          </a:p>
        </p:txBody>
      </p:sp>
      <p:sp>
        <p:nvSpPr>
          <p:cNvPr id="6" name="Shape 237"/>
          <p:cNvSpPr txBox="1">
            <a:spLocks/>
          </p:cNvSpPr>
          <p:nvPr/>
        </p:nvSpPr>
        <p:spPr bwMode="auto">
          <a:xfrm>
            <a:off x="611892" y="1612568"/>
            <a:ext cx="4032116" cy="63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44500" indent="-342900">
              <a:spcBef>
                <a:spcPts val="43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de-DE" b="1" kern="0" dirty="0" smtClean="0"/>
              <a:t>Fragen zur Präsentation</a:t>
            </a:r>
          </a:p>
        </p:txBody>
      </p:sp>
      <p:sp>
        <p:nvSpPr>
          <p:cNvPr id="7" name="Shape 237"/>
          <p:cNvSpPr txBox="1">
            <a:spLocks/>
          </p:cNvSpPr>
          <p:nvPr/>
        </p:nvSpPr>
        <p:spPr bwMode="auto">
          <a:xfrm>
            <a:off x="4565308" y="1583354"/>
            <a:ext cx="3923968" cy="63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44500" indent="-342900">
              <a:spcBef>
                <a:spcPts val="43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de-DE" b="1" kern="0" dirty="0" smtClean="0"/>
              <a:t>Verbesserungsvorschläge</a:t>
            </a:r>
            <a:endParaRPr lang="de-DE" b="1" kern="0" dirty="0"/>
          </a:p>
        </p:txBody>
      </p:sp>
    </p:spTree>
    <p:extLst>
      <p:ext uri="{BB962C8B-B14F-4D97-AF65-F5344CB8AC3E}">
        <p14:creationId xmlns:p14="http://schemas.microsoft.com/office/powerpoint/2010/main" val="267375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Einführung in die Thematik</a:t>
            </a:r>
            <a:endParaRPr lang="en-US" dirty="0"/>
          </a:p>
        </p:txBody>
      </p:sp>
      <p:pic>
        <p:nvPicPr>
          <p:cNvPr id="4" name="Wie entsteht ein Auto Teil 4 - Die Montage (online-video-cutter.com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360363" y="1464569"/>
            <a:ext cx="8406402" cy="4729335"/>
          </a:xfrm>
        </p:spPr>
      </p:pic>
      <p:sp>
        <p:nvSpPr>
          <p:cNvPr id="5" name="Textfeld 4"/>
          <p:cNvSpPr txBox="1"/>
          <p:nvPr/>
        </p:nvSpPr>
        <p:spPr>
          <a:xfrm>
            <a:off x="360363" y="6147005"/>
            <a:ext cx="37785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smtClean="0"/>
              <a:t>www.youtube.com/watch?v=XvGIp2ZVzJc (Volkswagen Group)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0930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bgerundetes Rechteck 16"/>
          <p:cNvSpPr/>
          <p:nvPr/>
        </p:nvSpPr>
        <p:spPr>
          <a:xfrm>
            <a:off x="2771376" y="5157192"/>
            <a:ext cx="5253631" cy="662881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Abgerundetes Rechteck 39"/>
          <p:cNvSpPr/>
          <p:nvPr/>
        </p:nvSpPr>
        <p:spPr>
          <a:xfrm>
            <a:off x="2771800" y="4206280"/>
            <a:ext cx="5253631" cy="446856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Abgerundetes Rechteck 20"/>
          <p:cNvSpPr/>
          <p:nvPr/>
        </p:nvSpPr>
        <p:spPr>
          <a:xfrm>
            <a:off x="2771375" y="3270176"/>
            <a:ext cx="5253631" cy="446856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Begriffsdefinition </a:t>
            </a:r>
            <a:r>
              <a:rPr lang="de-DE" dirty="0" smtClean="0"/>
              <a:t>Car-</a:t>
            </a:r>
            <a:r>
              <a:rPr lang="de-DE" dirty="0" err="1" smtClean="0"/>
              <a:t>Sequencing</a:t>
            </a:r>
            <a:r>
              <a:rPr lang="de-DE" dirty="0" smtClean="0"/>
              <a:t>-Problem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557932" y="2142437"/>
            <a:ext cx="2088232" cy="446856"/>
          </a:xfrm>
          <a:prstGeom prst="roundRect">
            <a:avLst/>
          </a:prstGeom>
          <a:solidFill>
            <a:srgbClr val="0099FF">
              <a:alpha val="34000"/>
            </a:srgb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557932" y="2181199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Problemstellung</a:t>
            </a:r>
            <a:endParaRPr lang="de-DE" dirty="0"/>
          </a:p>
        </p:txBody>
      </p:sp>
      <p:sp>
        <p:nvSpPr>
          <p:cNvPr id="9" name="Abgerundetes Rechteck 8"/>
          <p:cNvSpPr/>
          <p:nvPr/>
        </p:nvSpPr>
        <p:spPr>
          <a:xfrm>
            <a:off x="2771800" y="1734778"/>
            <a:ext cx="5253629" cy="1262174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2841907" y="1827256"/>
            <a:ext cx="51125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Stark divergierender Produktionsaufwand kundenspezifisch zusammengestellter Fahrzeuge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Systemtaktzeit </a:t>
            </a:r>
            <a:r>
              <a:rPr lang="de-DE" sz="1600" dirty="0"/>
              <a:t>soll nicht durch längste Bearbeitungsdauer </a:t>
            </a:r>
            <a:r>
              <a:rPr lang="de-DE" sz="1600" dirty="0" smtClean="0"/>
              <a:t>definiert werden</a:t>
            </a:r>
            <a:endParaRPr lang="de-DE" sz="1600" dirty="0"/>
          </a:p>
        </p:txBody>
      </p:sp>
      <p:sp>
        <p:nvSpPr>
          <p:cNvPr id="15" name="Abgerundetes Rechteck 14"/>
          <p:cNvSpPr/>
          <p:nvPr/>
        </p:nvSpPr>
        <p:spPr>
          <a:xfrm>
            <a:off x="557932" y="5270269"/>
            <a:ext cx="2088232" cy="446856"/>
          </a:xfrm>
          <a:prstGeom prst="roundRect">
            <a:avLst/>
          </a:prstGeom>
          <a:solidFill>
            <a:srgbClr val="0099FF">
              <a:alpha val="34000"/>
            </a:srgb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557932" y="5309031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Ziel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/>
              <p:cNvSpPr txBox="1"/>
              <p:nvPr/>
            </p:nvSpPr>
            <p:spPr>
              <a:xfrm>
                <a:off x="2841907" y="5201309"/>
                <a:ext cx="51125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600" dirty="0" smtClean="0">
                    <a:solidFill>
                      <a:schemeClr val="tx1"/>
                    </a:solidFill>
                  </a:rPr>
                  <a:t>Minimiere die Anzahl der </a:t>
                </a:r>
              </a:p>
              <a:p>
                <a:pPr>
                  <a:tabLst>
                    <a:tab pos="266700" algn="l"/>
                  </a:tabLst>
                </a:pPr>
                <a:r>
                  <a:rPr lang="de-DE" sz="1600" dirty="0" smtClean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de-D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num>
                      <m:den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den>
                    </m:f>
                  </m:oMath>
                </a14:m>
                <a:r>
                  <a:rPr lang="de-DE" sz="1600" dirty="0" smtClean="0">
                    <a:solidFill>
                      <a:schemeClr val="tx1"/>
                    </a:solidFill>
                  </a:rPr>
                  <a:t> -Restriktionsverletzungen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feld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907" y="5201309"/>
                <a:ext cx="5112568" cy="584775"/>
              </a:xfrm>
              <a:prstGeom prst="rect">
                <a:avLst/>
              </a:prstGeom>
              <a:blipFill rotWithShape="1">
                <a:blip r:embed="rId2"/>
                <a:stretch>
                  <a:fillRect l="-358" t="-16667" b="-958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bgerundetes Rechteck 18"/>
          <p:cNvSpPr/>
          <p:nvPr/>
        </p:nvSpPr>
        <p:spPr>
          <a:xfrm>
            <a:off x="557932" y="4206280"/>
            <a:ext cx="2088232" cy="446856"/>
          </a:xfrm>
          <a:prstGeom prst="roundRect">
            <a:avLst/>
          </a:prstGeom>
          <a:solidFill>
            <a:srgbClr val="0099FF">
              <a:alpha val="34000"/>
            </a:srgb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/>
          <p:cNvSpPr txBox="1"/>
          <p:nvPr/>
        </p:nvSpPr>
        <p:spPr>
          <a:xfrm>
            <a:off x="557932" y="424504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Restriktion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2843808" y="3324327"/>
            <a:ext cx="5112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de-DE" sz="1600" dirty="0" smtClean="0"/>
              <a:t>Installation von parallelen Bearbeitungsstationen</a:t>
            </a:r>
            <a:endParaRPr lang="de-DE" sz="1600" dirty="0"/>
          </a:p>
        </p:txBody>
      </p:sp>
      <p:sp>
        <p:nvSpPr>
          <p:cNvPr id="37" name="Pfeil nach rechts 36"/>
          <p:cNvSpPr/>
          <p:nvPr/>
        </p:nvSpPr>
        <p:spPr>
          <a:xfrm>
            <a:off x="2070100" y="3296707"/>
            <a:ext cx="576064" cy="393794"/>
          </a:xfrm>
          <a:prstGeom prst="rightArrow">
            <a:avLst/>
          </a:prstGeom>
          <a:solidFill>
            <a:srgbClr val="0099FF">
              <a:alpha val="34000"/>
            </a:srgbClr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/>
          <p:cNvSpPr txBox="1"/>
          <p:nvPr/>
        </p:nvSpPr>
        <p:spPr>
          <a:xfrm>
            <a:off x="2841906" y="4260431"/>
            <a:ext cx="5112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de-DE" sz="1600" dirty="0" smtClean="0"/>
              <a:t>Maximal N „Spezial-Fahrzeuge“ pro Subsequenz P</a:t>
            </a:r>
            <a:endParaRPr lang="de-DE" sz="1600" dirty="0"/>
          </a:p>
        </p:txBody>
      </p:sp>
      <p:sp>
        <p:nvSpPr>
          <p:cNvPr id="41" name="Textfeld 40"/>
          <p:cNvSpPr txBox="1"/>
          <p:nvPr/>
        </p:nvSpPr>
        <p:spPr>
          <a:xfrm rot="20723251">
            <a:off x="1438757" y="3116867"/>
            <a:ext cx="5499670" cy="1200329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/>
              <a:t>Eine Menge zu produzierender Autos so anordnen, dass Bedingungen aus den Produktionsstufen erfüllt werden.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90185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0" grpId="0" animBg="1"/>
      <p:bldP spid="21" grpId="0" animBg="1"/>
      <p:bldP spid="8" grpId="0" animBg="1"/>
      <p:bldP spid="5" grpId="0"/>
      <p:bldP spid="9" grpId="0" animBg="1"/>
      <p:bldP spid="10" grpId="0"/>
      <p:bldP spid="15" grpId="0" animBg="1"/>
      <p:bldP spid="16" grpId="0"/>
      <p:bldP spid="18" grpId="0"/>
      <p:bldP spid="19" grpId="0" animBg="1"/>
      <p:bldP spid="20" grpId="0"/>
      <p:bldP spid="22" grpId="0"/>
      <p:bldP spid="37" grpId="0" animBg="1"/>
      <p:bldP spid="39" grpId="0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Motivation </a:t>
            </a:r>
            <a:r>
              <a:rPr lang="de-DE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 Car-</a:t>
            </a:r>
            <a:r>
              <a:rPr lang="de-DE" sz="24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Sequencing</a:t>
            </a:r>
            <a:r>
              <a:rPr lang="de-DE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als Teil strategischer Unternehmensplanung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" name="Shape 98"/>
          <p:cNvGrpSpPr/>
          <p:nvPr/>
        </p:nvGrpSpPr>
        <p:grpSpPr>
          <a:xfrm>
            <a:off x="2171752" y="1503812"/>
            <a:ext cx="4710802" cy="4710801"/>
            <a:chOff x="1056136" y="-115438"/>
            <a:chExt cx="4710802" cy="4710801"/>
          </a:xfrm>
        </p:grpSpPr>
        <p:sp>
          <p:nvSpPr>
            <p:cNvPr id="99" name="Shape 99"/>
            <p:cNvSpPr/>
            <p:nvPr/>
          </p:nvSpPr>
          <p:spPr>
            <a:xfrm>
              <a:off x="1687773" y="516198"/>
              <a:ext cx="3447528" cy="3447528"/>
            </a:xfrm>
            <a:prstGeom prst="blockArc">
              <a:avLst>
                <a:gd name="adj1" fmla="val 10800000"/>
                <a:gd name="adj2" fmla="val 16200000"/>
                <a:gd name="adj3" fmla="val 4637"/>
              </a:avLst>
            </a:prstGeom>
            <a:solidFill>
              <a:srgbClr val="F69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687773" y="516198"/>
              <a:ext cx="3447528" cy="3447528"/>
            </a:xfrm>
            <a:prstGeom prst="blockArc">
              <a:avLst>
                <a:gd name="adj1" fmla="val 5400000"/>
                <a:gd name="adj2" fmla="val 10800000"/>
                <a:gd name="adj3" fmla="val 4637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1687773" y="516198"/>
              <a:ext cx="3447528" cy="3447528"/>
            </a:xfrm>
            <a:prstGeom prst="blockArc">
              <a:avLst>
                <a:gd name="adj1" fmla="val 0"/>
                <a:gd name="adj2" fmla="val 5400000"/>
                <a:gd name="adj3" fmla="val 4637"/>
              </a:avLst>
            </a:prstGeom>
            <a:solidFill>
              <a:srgbClr val="47D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1687773" y="516198"/>
              <a:ext cx="3447528" cy="3447528"/>
            </a:xfrm>
            <a:prstGeom prst="blockArc">
              <a:avLst>
                <a:gd name="adj1" fmla="val 16200000"/>
                <a:gd name="adj2" fmla="val 0"/>
                <a:gd name="adj3" fmla="val 4637"/>
              </a:avLst>
            </a:prstGeom>
            <a:solidFill>
              <a:srgbClr val="49AC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2627478" y="1449706"/>
              <a:ext cx="1585831" cy="1585831"/>
            </a:xfrm>
            <a:prstGeom prst="ellipse">
              <a:avLst/>
            </a:prstGeom>
            <a:solidFill>
              <a:srgbClr val="8064A2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 txBox="1"/>
            <p:nvPr/>
          </p:nvSpPr>
          <p:spPr>
            <a:xfrm>
              <a:off x="2859718" y="1681946"/>
              <a:ext cx="1121351" cy="1121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Vision und Strategie</a:t>
              </a:r>
              <a:endPara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2739937" y="-115438"/>
              <a:ext cx="1343199" cy="1343199"/>
            </a:xfrm>
            <a:prstGeom prst="ellipse">
              <a:avLst/>
            </a:prstGeom>
            <a:solidFill>
              <a:srgbClr val="49ACC5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 txBox="1"/>
            <p:nvPr/>
          </p:nvSpPr>
          <p:spPr>
            <a:xfrm>
              <a:off x="2936644" y="81269"/>
              <a:ext cx="949785" cy="949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Finanzen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4423739" y="1568362"/>
              <a:ext cx="1343199" cy="1343199"/>
            </a:xfrm>
            <a:prstGeom prst="ellipse">
              <a:avLst/>
            </a:prstGeom>
            <a:solidFill>
              <a:srgbClr val="47D670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 txBox="1"/>
            <p:nvPr/>
          </p:nvSpPr>
          <p:spPr>
            <a:xfrm>
              <a:off x="4620446" y="1765069"/>
              <a:ext cx="949785" cy="949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Mit-arbeiter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2739937" y="3252164"/>
              <a:ext cx="1343199" cy="1343199"/>
            </a:xfrm>
            <a:prstGeom prst="ellipse">
              <a:avLst/>
            </a:prstGeom>
            <a:solidFill>
              <a:srgbClr val="C00000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 txBox="1"/>
            <p:nvPr/>
          </p:nvSpPr>
          <p:spPr>
            <a:xfrm>
              <a:off x="2936644" y="3448871"/>
              <a:ext cx="949785" cy="949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Kunden/Markt</a:t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1056136" y="1568362"/>
              <a:ext cx="1343199" cy="1343199"/>
            </a:xfrm>
            <a:prstGeom prst="ellipse">
              <a:avLst/>
            </a:prstGeom>
            <a:solidFill>
              <a:srgbClr val="F69444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 txBox="1"/>
            <p:nvPr/>
          </p:nvSpPr>
          <p:spPr>
            <a:xfrm>
              <a:off x="1252843" y="1765069"/>
              <a:ext cx="949785" cy="949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Prozesse</a:t>
              </a: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5736062" y="6200441"/>
            <a:ext cx="29161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Nach </a:t>
            </a:r>
            <a:r>
              <a:rPr lang="en-US" sz="800" dirty="0"/>
              <a:t>Kaplan R.S., Norton D.P. (2007): Balanced Scorecard</a:t>
            </a:r>
          </a:p>
        </p:txBody>
      </p:sp>
    </p:spTree>
    <p:extLst>
      <p:ext uri="{BB962C8B-B14F-4D97-AF65-F5344CB8AC3E}">
        <p14:creationId xmlns:p14="http://schemas.microsoft.com/office/powerpoint/2010/main" val="370218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Perspektive </a:t>
            </a:r>
            <a:r>
              <a:rPr lang="de-DE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Kunden/Markt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>
              <a:xfrm>
                <a:off x="360001" y="1620000"/>
                <a:ext cx="4788063" cy="476132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Erhöhte Anforderungen an Variationen und Individualität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Druck durch Konkurrenz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r>
                  <a:rPr lang="de-DE" dirty="0" smtClean="0"/>
                  <a:t> Variationsmöglichkeiten bei BMW (Stand 2004)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Verbesserung der Termineinhaltung und Liefertreue</a:t>
                </a:r>
                <a:endParaRPr lang="en-US" dirty="0"/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01" y="1620000"/>
                <a:ext cx="4788063" cy="4761328"/>
              </a:xfrm>
              <a:blipFill rotWithShape="0">
                <a:blip r:embed="rId3" cstate="print"/>
                <a:stretch>
                  <a:fillRect l="-3057" r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2" y="1620000"/>
            <a:ext cx="3721612" cy="252908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292080" y="4221088"/>
            <a:ext cx="3558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smtClean="0"/>
              <a:t>cdn.xl.thumbs.canstockphoto.de/kunde-auto-verk%C3%A4ufer-sch</a:t>
            </a:r>
          </a:p>
          <a:p>
            <a:r>
              <a:rPr lang="en-US" sz="800" dirty="0" smtClean="0"/>
              <a:t>l%C3%BCssel-stock-bild_csp15616660.jpg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057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Perspektive Mitarbeiter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11560" y="1844824"/>
            <a:ext cx="6823569" cy="44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Bearbeitungszeiten unterschiedlicher Variationen stark abweichend</a:t>
            </a:r>
            <a:endParaRPr dirty="0"/>
          </a:p>
          <a:p>
            <a:pPr marL="342900" marR="0" lvl="0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Erhöhter Koordinationsaufwand von Mitarbeitern und Fertigungseinheiten</a:t>
            </a:r>
            <a:endParaRPr dirty="0"/>
          </a:p>
          <a:p>
            <a:pPr marL="342900" marR="0" lvl="0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Vermeidung von Überlast und Leerzeiten</a:t>
            </a:r>
            <a:endParaRPr dirty="0"/>
          </a:p>
          <a:p>
            <a:pPr marL="342900" marR="0" lvl="0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Reduzierung des Stresslevels der Belegschaft</a:t>
            </a:r>
            <a:endParaRPr dirty="0"/>
          </a:p>
          <a:p>
            <a:pPr marL="342900" marR="0" lvl="0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Vermeidung von Kosten durch kranke Mitarbeiter, Kündigungen, Prozesskosten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304247" y="1700808"/>
            <a:ext cx="7130882" cy="3744416"/>
          </a:xfrm>
          <a:prstGeom prst="roundRect">
            <a:avLst/>
          </a:prstGeom>
          <a:solidFill>
            <a:srgbClr val="0099FF">
              <a:alpha val="10000"/>
            </a:srgbClr>
          </a:solidFill>
          <a:ln>
            <a:solidFill>
              <a:srgbClr val="0099FF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Perspektive Prozesse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4139952" y="1620000"/>
            <a:ext cx="4680520" cy="447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Vermeidung von Verzögerungen im Betriebsablauf</a:t>
            </a:r>
            <a:endParaRPr dirty="0"/>
          </a:p>
          <a:p>
            <a:pPr marL="342900" marR="0" lvl="0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Erhöhung der Ausbringungsmenge</a:t>
            </a:r>
            <a:endParaRPr dirty="0"/>
          </a:p>
          <a:p>
            <a:pPr marL="342900" marR="0" lvl="0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Minimierung von Rüstkosten und-zeiten</a:t>
            </a:r>
            <a:endParaRPr dirty="0"/>
          </a:p>
          <a:p>
            <a:pPr marL="342900" marR="0" lvl="0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Geringere Lagerbestände und Durchlaufzeiten</a:t>
            </a:r>
            <a:endParaRPr dirty="0"/>
          </a:p>
          <a:p>
            <a:pPr marL="342900" marR="0" lvl="0" indent="-342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-DE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Verringerung des Planungsaufwandes</a:t>
            </a:r>
            <a:endParaRPr dirty="0"/>
          </a:p>
          <a:p>
            <a:pPr marL="342900" marR="0" lvl="0" indent="-215900" algn="l" rtl="0">
              <a:lnSpc>
                <a:spcPct val="13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446" y="1556792"/>
            <a:ext cx="3297466" cy="472218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931905" y="6047592"/>
            <a:ext cx="4852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https://www.automobil-produktion.de/files/upload/post/automobil-produktion-de/2</a:t>
            </a:r>
          </a:p>
          <a:p>
            <a:r>
              <a:rPr lang="en-US" sz="800" dirty="0" smtClean="0"/>
              <a:t>016/07/129796/mercedes-benz-iracemapolis.jpg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5118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0</TotalTime>
  <Words>1238</Words>
  <Application>Microsoft Office PowerPoint</Application>
  <PresentationFormat>Bildschirmpräsentation (4:3)</PresentationFormat>
  <Paragraphs>304</Paragraphs>
  <Slides>30</Slides>
  <Notes>22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40" baseType="lpstr">
      <vt:lpstr>Arial</vt:lpstr>
      <vt:lpstr>Bitstream Charter</vt:lpstr>
      <vt:lpstr>Calibri</vt:lpstr>
      <vt:lpstr>Cambria Math</vt:lpstr>
      <vt:lpstr>Stafford</vt:lpstr>
      <vt:lpstr>Tahoma</vt:lpstr>
      <vt:lpstr>Times New Roman</vt:lpstr>
      <vt:lpstr>Wingdings</vt:lpstr>
      <vt:lpstr>Wingdings 3</vt:lpstr>
      <vt:lpstr>Präsentationsvorlage_BWL9</vt:lpstr>
      <vt:lpstr>Das Car-Sequencing-Problem </vt:lpstr>
      <vt:lpstr>Agenda</vt:lpstr>
      <vt:lpstr>Einführung in die Thematik</vt:lpstr>
      <vt:lpstr>Einführung in die Thematik</vt:lpstr>
      <vt:lpstr>Begriffsdefinition Car-Sequencing-Problem</vt:lpstr>
      <vt:lpstr>Motivation des Car-Sequencing als Teil strategischer Unternehmensplanung</vt:lpstr>
      <vt:lpstr>Perspektive Kunden/Markt</vt:lpstr>
      <vt:lpstr>Perspektive Mitarbeiter</vt:lpstr>
      <vt:lpstr>Perspektive Prozesse</vt:lpstr>
      <vt:lpstr>Perspektive Finanzen</vt:lpstr>
      <vt:lpstr>„ROADEF-Challenge“ als Grundlage der Implementierung</vt:lpstr>
      <vt:lpstr>„ROADEF-Challenge“ Restriktionen </vt:lpstr>
      <vt:lpstr>„ROADEF-Challenge“Restriktionen</vt:lpstr>
      <vt:lpstr>„ROADEF-Challenge“ Optimierungsziele</vt:lpstr>
      <vt:lpstr>„ROADEF-Challenge“ Tagesplanung</vt:lpstr>
      <vt:lpstr>Einführung in Heuristiken und Tabu Search</vt:lpstr>
      <vt:lpstr>Einführung in Heuristiken und Tabu Search</vt:lpstr>
      <vt:lpstr>Einführung in Heuristiken und Tabu Search</vt:lpstr>
      <vt:lpstr>Einführung in Heuristiken und Tabu Search</vt:lpstr>
      <vt:lpstr>Grundlagen der Iterated Tabu Search (ITS)</vt:lpstr>
      <vt:lpstr>Grundlagen der Iterated Tabu Search (ITS)</vt:lpstr>
      <vt:lpstr>Grundlagen der Iterated Tabu Search (ITS)</vt:lpstr>
      <vt:lpstr>Grundlagen der Iterated Tabu Search (ITS)</vt:lpstr>
      <vt:lpstr>Grundlagen der Iterated Tabu Search (ITS)</vt:lpstr>
      <vt:lpstr>Grundlagen der Iterated Tabu Search (ITS)</vt:lpstr>
      <vt:lpstr>Prototyp - Funktionalitäten &amp; Fokus</vt:lpstr>
      <vt:lpstr>Prototyp - Architektur</vt:lpstr>
      <vt:lpstr>Prototyp - Livedemonstration</vt:lpstr>
      <vt:lpstr>Ausblick</vt:lpstr>
      <vt:lpstr>Diskussion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K. R.</cp:lastModifiedBy>
  <cp:revision>111</cp:revision>
  <dcterms:created xsi:type="dcterms:W3CDTF">2009-12-23T09:42:49Z</dcterms:created>
  <dcterms:modified xsi:type="dcterms:W3CDTF">2018-01-23T09:55:10Z</dcterms:modified>
</cp:coreProperties>
</file>